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12192000"/>
  <p:embeddedFontLst>
    <p:embeddedFont>
      <p:font typeface="MiSans" panose="020B0604020202020204" charset="-122"/>
      <p:regular r:id="rId28"/>
    </p:embeddedFont>
    <p:embeddedFont>
      <p:font typeface="Noto Sans SC" panose="020B0604020202020204" charset="-128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1062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9769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gradFill flip="none" rotWithShape="1">
            <a:gsLst>
              <a:gs pos="0">
                <a:srgbClr val="F6F8FD"/>
              </a:gs>
              <a:gs pos="6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3304045" y="2634298"/>
            <a:ext cx="5962650" cy="5962650"/>
          </a:xfrm>
          <a:prstGeom prst="donut">
            <a:avLst/>
          </a:prstGeom>
          <a:gradFill flip="none" rotWithShape="1">
            <a:gsLst>
              <a:gs pos="0">
                <a:srgbClr val="F6F8FD"/>
              </a:gs>
              <a:gs pos="66000">
                <a:srgbClr val="72C3CF">
                  <a:alpha val="0"/>
                </a:srgbClr>
              </a:gs>
              <a:gs pos="100000">
                <a:srgbClr val="72C3CF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-3304045" y="2634298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0109835" y="5440045"/>
            <a:ext cx="2676525" cy="2676525"/>
          </a:xfrm>
          <a:prstGeom prst="blockArc">
            <a:avLst/>
          </a:prstGeom>
          <a:gradFill flip="none" rotWithShape="1">
            <a:gsLst>
              <a:gs pos="0">
                <a:srgbClr val="F6F8FD"/>
              </a:gs>
              <a:gs pos="100000">
                <a:srgbClr val="72C3CF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10109835" y="5440045"/>
            <a:ext cx="2676525" cy="26765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90015" y="2153920"/>
            <a:ext cx="10031095" cy="96075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4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MedFirst Diagnostic Center Database Design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5494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Ensuring Data Quality Assurance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413000"/>
            <a:ext cx="3695700" cy="0"/>
          </a:xfrm>
          <a:prstGeom prst="line">
            <a:avLst/>
          </a:prstGeom>
          <a:noFill/>
          <a:ln w="50800">
            <a:solidFill>
              <a:srgbClr val="4AC4C6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1693333" y="2667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76D9D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1888596" y="28829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312167" y="71438"/>
                </a:moveTo>
                <a:cubicBezTo>
                  <a:pt x="299814" y="71438"/>
                  <a:pt x="287834" y="74786"/>
                  <a:pt x="277341" y="80888"/>
                </a:cubicBezTo>
                <a:cubicBezTo>
                  <a:pt x="265584" y="68982"/>
                  <a:pt x="251892" y="59010"/>
                  <a:pt x="236786" y="51495"/>
                </a:cubicBezTo>
                <a:cubicBezTo>
                  <a:pt x="257770" y="33635"/>
                  <a:pt x="284485" y="23812"/>
                  <a:pt x="312167" y="23812"/>
                </a:cubicBezTo>
                <a:cubicBezTo>
                  <a:pt x="376461" y="23812"/>
                  <a:pt x="428625" y="75902"/>
                  <a:pt x="428625" y="140271"/>
                </a:cubicBezTo>
                <a:cubicBezTo>
                  <a:pt x="428625" y="171152"/>
                  <a:pt x="416347" y="200769"/>
                  <a:pt x="394543" y="222572"/>
                </a:cubicBezTo>
                <a:lnTo>
                  <a:pt x="341635" y="275481"/>
                </a:lnTo>
                <a:cubicBezTo>
                  <a:pt x="319832" y="297284"/>
                  <a:pt x="290215" y="309563"/>
                  <a:pt x="259333" y="309563"/>
                </a:cubicBezTo>
                <a:cubicBezTo>
                  <a:pt x="195039" y="309563"/>
                  <a:pt x="142875" y="257473"/>
                  <a:pt x="142875" y="193104"/>
                </a:cubicBezTo>
                <a:cubicBezTo>
                  <a:pt x="142875" y="191988"/>
                  <a:pt x="142875" y="190872"/>
                  <a:pt x="142949" y="189756"/>
                </a:cubicBezTo>
                <a:cubicBezTo>
                  <a:pt x="143321" y="176585"/>
                  <a:pt x="154260" y="166241"/>
                  <a:pt x="167432" y="166613"/>
                </a:cubicBezTo>
                <a:cubicBezTo>
                  <a:pt x="180603" y="166985"/>
                  <a:pt x="190946" y="177924"/>
                  <a:pt x="190574" y="191095"/>
                </a:cubicBezTo>
                <a:cubicBezTo>
                  <a:pt x="190574" y="191765"/>
                  <a:pt x="190574" y="192435"/>
                  <a:pt x="190574" y="193030"/>
                </a:cubicBezTo>
                <a:cubicBezTo>
                  <a:pt x="190574" y="231056"/>
                  <a:pt x="221382" y="261863"/>
                  <a:pt x="259407" y="261863"/>
                </a:cubicBezTo>
                <a:cubicBezTo>
                  <a:pt x="277639" y="261863"/>
                  <a:pt x="295126" y="254645"/>
                  <a:pt x="308074" y="241697"/>
                </a:cubicBezTo>
                <a:lnTo>
                  <a:pt x="360983" y="188788"/>
                </a:lnTo>
                <a:cubicBezTo>
                  <a:pt x="373856" y="175915"/>
                  <a:pt x="381149" y="158353"/>
                  <a:pt x="381149" y="140122"/>
                </a:cubicBezTo>
                <a:cubicBezTo>
                  <a:pt x="381149" y="102096"/>
                  <a:pt x="350341" y="71289"/>
                  <a:pt x="312316" y="71289"/>
                </a:cubicBezTo>
                <a:close/>
                <a:moveTo>
                  <a:pt x="204787" y="128960"/>
                </a:moveTo>
                <a:cubicBezTo>
                  <a:pt x="203374" y="128364"/>
                  <a:pt x="201960" y="127546"/>
                  <a:pt x="200695" y="126653"/>
                </a:cubicBezTo>
                <a:cubicBezTo>
                  <a:pt x="191319" y="121816"/>
                  <a:pt x="180603" y="119063"/>
                  <a:pt x="169366" y="119063"/>
                </a:cubicBezTo>
                <a:cubicBezTo>
                  <a:pt x="151135" y="119063"/>
                  <a:pt x="133648" y="126281"/>
                  <a:pt x="120700" y="139229"/>
                </a:cubicBezTo>
                <a:lnTo>
                  <a:pt x="67791" y="192137"/>
                </a:lnTo>
                <a:cubicBezTo>
                  <a:pt x="54918" y="205011"/>
                  <a:pt x="47625" y="222572"/>
                  <a:pt x="47625" y="240804"/>
                </a:cubicBezTo>
                <a:cubicBezTo>
                  <a:pt x="47625" y="278829"/>
                  <a:pt x="78432" y="309637"/>
                  <a:pt x="116458" y="309637"/>
                </a:cubicBezTo>
                <a:cubicBezTo>
                  <a:pt x="128736" y="309637"/>
                  <a:pt x="140717" y="306363"/>
                  <a:pt x="151209" y="300261"/>
                </a:cubicBezTo>
                <a:cubicBezTo>
                  <a:pt x="162967" y="312167"/>
                  <a:pt x="176659" y="322138"/>
                  <a:pt x="191839" y="329654"/>
                </a:cubicBezTo>
                <a:cubicBezTo>
                  <a:pt x="170855" y="347439"/>
                  <a:pt x="144214" y="357336"/>
                  <a:pt x="116458" y="357336"/>
                </a:cubicBezTo>
                <a:cubicBezTo>
                  <a:pt x="52164" y="357336"/>
                  <a:pt x="0" y="305246"/>
                  <a:pt x="0" y="240878"/>
                </a:cubicBezTo>
                <a:cubicBezTo>
                  <a:pt x="0" y="209996"/>
                  <a:pt x="12278" y="180380"/>
                  <a:pt x="34082" y="158576"/>
                </a:cubicBezTo>
                <a:lnTo>
                  <a:pt x="86990" y="105668"/>
                </a:lnTo>
                <a:cubicBezTo>
                  <a:pt x="108793" y="83865"/>
                  <a:pt x="138410" y="71586"/>
                  <a:pt x="169292" y="71586"/>
                </a:cubicBezTo>
                <a:cubicBezTo>
                  <a:pt x="233735" y="71586"/>
                  <a:pt x="285750" y="124123"/>
                  <a:pt x="285750" y="188342"/>
                </a:cubicBezTo>
                <a:cubicBezTo>
                  <a:pt x="285750" y="189309"/>
                  <a:pt x="285750" y="190277"/>
                  <a:pt x="285750" y="191244"/>
                </a:cubicBezTo>
                <a:cubicBezTo>
                  <a:pt x="285452" y="204415"/>
                  <a:pt x="274513" y="214759"/>
                  <a:pt x="261342" y="214461"/>
                </a:cubicBezTo>
                <a:cubicBezTo>
                  <a:pt x="248171" y="214164"/>
                  <a:pt x="237827" y="203225"/>
                  <a:pt x="238125" y="190054"/>
                </a:cubicBezTo>
                <a:cubicBezTo>
                  <a:pt x="238125" y="189458"/>
                  <a:pt x="238125" y="188937"/>
                  <a:pt x="238125" y="188342"/>
                </a:cubicBezTo>
                <a:cubicBezTo>
                  <a:pt x="238125" y="163264"/>
                  <a:pt x="224730" y="141238"/>
                  <a:pt x="204787" y="129108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393700" y="3632200"/>
            <a:ext cx="3416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Referential Integrity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12750" y="4089400"/>
            <a:ext cx="33782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Foreign keys ensure all records (Tests, Appointments) link to valid entities, maintaining consistency across the database.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250267" y="2413000"/>
            <a:ext cx="3695700" cy="0"/>
          </a:xfrm>
          <a:prstGeom prst="line">
            <a:avLst/>
          </a:prstGeom>
          <a:noFill/>
          <a:ln w="50800">
            <a:solidFill>
              <a:srgbClr val="4AC4C6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5689600" y="2667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76D9D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5956300" y="2882900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185961" y="49709"/>
                </a:moveTo>
                <a:cubicBezTo>
                  <a:pt x="193700" y="39067"/>
                  <a:pt x="191319" y="24185"/>
                  <a:pt x="180677" y="16446"/>
                </a:cubicBezTo>
                <a:cubicBezTo>
                  <a:pt x="170036" y="8706"/>
                  <a:pt x="155153" y="11088"/>
                  <a:pt x="147414" y="21729"/>
                </a:cubicBezTo>
                <a:lnTo>
                  <a:pt x="68535" y="130150"/>
                </a:lnTo>
                <a:lnTo>
                  <a:pt x="40630" y="102245"/>
                </a:lnTo>
                <a:cubicBezTo>
                  <a:pt x="31328" y="92943"/>
                  <a:pt x="16222" y="92943"/>
                  <a:pt x="6921" y="102245"/>
                </a:cubicBezTo>
                <a:cubicBezTo>
                  <a:pt x="-2381" y="111547"/>
                  <a:pt x="-2381" y="126653"/>
                  <a:pt x="6921" y="135954"/>
                </a:cubicBezTo>
                <a:lnTo>
                  <a:pt x="54546" y="183579"/>
                </a:lnTo>
                <a:cubicBezTo>
                  <a:pt x="59457" y="188491"/>
                  <a:pt x="66303" y="191021"/>
                  <a:pt x="73223" y="190500"/>
                </a:cubicBezTo>
                <a:cubicBezTo>
                  <a:pt x="80144" y="189979"/>
                  <a:pt x="86544" y="186407"/>
                  <a:pt x="90636" y="180752"/>
                </a:cubicBezTo>
                <a:lnTo>
                  <a:pt x="185886" y="49783"/>
                </a:lnTo>
                <a:close/>
                <a:moveTo>
                  <a:pt x="281211" y="150912"/>
                </a:moveTo>
                <a:cubicBezTo>
                  <a:pt x="288950" y="140271"/>
                  <a:pt x="286569" y="125388"/>
                  <a:pt x="275927" y="117649"/>
                </a:cubicBezTo>
                <a:cubicBezTo>
                  <a:pt x="265286" y="109910"/>
                  <a:pt x="250403" y="112291"/>
                  <a:pt x="242664" y="122932"/>
                </a:cubicBezTo>
                <a:lnTo>
                  <a:pt x="116160" y="296838"/>
                </a:lnTo>
                <a:lnTo>
                  <a:pt x="64443" y="245120"/>
                </a:lnTo>
                <a:cubicBezTo>
                  <a:pt x="55141" y="235818"/>
                  <a:pt x="40035" y="235818"/>
                  <a:pt x="30733" y="245120"/>
                </a:cubicBezTo>
                <a:cubicBezTo>
                  <a:pt x="21431" y="254422"/>
                  <a:pt x="21431" y="269528"/>
                  <a:pt x="30733" y="278829"/>
                </a:cubicBezTo>
                <a:lnTo>
                  <a:pt x="102171" y="350267"/>
                </a:lnTo>
                <a:cubicBezTo>
                  <a:pt x="107082" y="355178"/>
                  <a:pt x="113928" y="357708"/>
                  <a:pt x="120848" y="357188"/>
                </a:cubicBezTo>
                <a:cubicBezTo>
                  <a:pt x="127769" y="356667"/>
                  <a:pt x="134169" y="353095"/>
                  <a:pt x="138261" y="347439"/>
                </a:cubicBezTo>
                <a:lnTo>
                  <a:pt x="281136" y="150986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4389967" y="3632200"/>
            <a:ext cx="3416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Input Validation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409017" y="4089400"/>
            <a:ext cx="33782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highlight>
                  <a:srgbClr val="4AC4C6">
                    <a:alpha val="20000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CHECK </a:t>
            </a: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constraints for formats (e.g., BP `120/80`) and </a:t>
            </a:r>
            <a:r>
              <a:rPr lang="en-US" sz="1400" dirty="0">
                <a:solidFill>
                  <a:srgbClr val="282828"/>
                </a:solidFill>
                <a:highlight>
                  <a:srgbClr val="4AC4C6">
                    <a:alpha val="20000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NOT NULL </a:t>
            </a: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constraints for mandatory fields.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8246533" y="2413000"/>
            <a:ext cx="3695700" cy="0"/>
          </a:xfrm>
          <a:prstGeom prst="line">
            <a:avLst/>
          </a:prstGeom>
          <a:noFill/>
          <a:ln w="50800">
            <a:solidFill>
              <a:srgbClr val="4AC4C6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2"/>
          <p:cNvSpPr/>
          <p:nvPr/>
        </p:nvSpPr>
        <p:spPr>
          <a:xfrm>
            <a:off x="9685867" y="2667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76D9D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9857317" y="28829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309488" y="156642"/>
                </a:moveTo>
                <a:cubicBezTo>
                  <a:pt x="318567" y="154186"/>
                  <a:pt x="328092" y="158502"/>
                  <a:pt x="332184" y="166911"/>
                </a:cubicBezTo>
                <a:lnTo>
                  <a:pt x="346025" y="194890"/>
                </a:lnTo>
                <a:cubicBezTo>
                  <a:pt x="353690" y="195932"/>
                  <a:pt x="361206" y="198016"/>
                  <a:pt x="368275" y="200918"/>
                </a:cubicBezTo>
                <a:lnTo>
                  <a:pt x="394320" y="183579"/>
                </a:lnTo>
                <a:cubicBezTo>
                  <a:pt x="402134" y="178371"/>
                  <a:pt x="412477" y="179412"/>
                  <a:pt x="419100" y="186035"/>
                </a:cubicBezTo>
                <a:lnTo>
                  <a:pt x="433388" y="200323"/>
                </a:lnTo>
                <a:cubicBezTo>
                  <a:pt x="440010" y="206946"/>
                  <a:pt x="441052" y="217363"/>
                  <a:pt x="435843" y="225103"/>
                </a:cubicBezTo>
                <a:lnTo>
                  <a:pt x="418505" y="251073"/>
                </a:lnTo>
                <a:cubicBezTo>
                  <a:pt x="419919" y="254571"/>
                  <a:pt x="421184" y="258217"/>
                  <a:pt x="422225" y="262012"/>
                </a:cubicBezTo>
                <a:cubicBezTo>
                  <a:pt x="423267" y="265807"/>
                  <a:pt x="423937" y="269528"/>
                  <a:pt x="424458" y="273323"/>
                </a:cubicBezTo>
                <a:lnTo>
                  <a:pt x="452512" y="287164"/>
                </a:lnTo>
                <a:cubicBezTo>
                  <a:pt x="460921" y="291331"/>
                  <a:pt x="465237" y="300856"/>
                  <a:pt x="462781" y="309860"/>
                </a:cubicBezTo>
                <a:lnTo>
                  <a:pt x="457572" y="329357"/>
                </a:lnTo>
                <a:cubicBezTo>
                  <a:pt x="455116" y="338361"/>
                  <a:pt x="446708" y="344463"/>
                  <a:pt x="437331" y="343867"/>
                </a:cubicBezTo>
                <a:lnTo>
                  <a:pt x="406078" y="341858"/>
                </a:lnTo>
                <a:cubicBezTo>
                  <a:pt x="401389" y="347886"/>
                  <a:pt x="395957" y="353467"/>
                  <a:pt x="389781" y="358229"/>
                </a:cubicBezTo>
                <a:lnTo>
                  <a:pt x="391790" y="389409"/>
                </a:lnTo>
                <a:cubicBezTo>
                  <a:pt x="392385" y="398785"/>
                  <a:pt x="386283" y="407268"/>
                  <a:pt x="377279" y="409649"/>
                </a:cubicBezTo>
                <a:lnTo>
                  <a:pt x="357783" y="414858"/>
                </a:lnTo>
                <a:cubicBezTo>
                  <a:pt x="348704" y="417314"/>
                  <a:pt x="339254" y="412998"/>
                  <a:pt x="335087" y="404589"/>
                </a:cubicBezTo>
                <a:lnTo>
                  <a:pt x="321246" y="376610"/>
                </a:lnTo>
                <a:cubicBezTo>
                  <a:pt x="313581" y="375568"/>
                  <a:pt x="306065" y="373484"/>
                  <a:pt x="298996" y="370582"/>
                </a:cubicBezTo>
                <a:lnTo>
                  <a:pt x="272951" y="387921"/>
                </a:lnTo>
                <a:cubicBezTo>
                  <a:pt x="265137" y="393129"/>
                  <a:pt x="254794" y="392088"/>
                  <a:pt x="248171" y="385465"/>
                </a:cubicBezTo>
                <a:lnTo>
                  <a:pt x="233883" y="371177"/>
                </a:lnTo>
                <a:cubicBezTo>
                  <a:pt x="227261" y="364554"/>
                  <a:pt x="226219" y="354211"/>
                  <a:pt x="231428" y="346397"/>
                </a:cubicBezTo>
                <a:lnTo>
                  <a:pt x="248766" y="320353"/>
                </a:lnTo>
                <a:cubicBezTo>
                  <a:pt x="247352" y="316855"/>
                  <a:pt x="246087" y="313209"/>
                  <a:pt x="245046" y="309414"/>
                </a:cubicBezTo>
                <a:cubicBezTo>
                  <a:pt x="244004" y="305619"/>
                  <a:pt x="243334" y="301823"/>
                  <a:pt x="242813" y="298103"/>
                </a:cubicBezTo>
                <a:lnTo>
                  <a:pt x="214759" y="284262"/>
                </a:lnTo>
                <a:cubicBezTo>
                  <a:pt x="206350" y="280095"/>
                  <a:pt x="202109" y="270570"/>
                  <a:pt x="204490" y="261565"/>
                </a:cubicBezTo>
                <a:lnTo>
                  <a:pt x="209699" y="242069"/>
                </a:lnTo>
                <a:cubicBezTo>
                  <a:pt x="212154" y="233065"/>
                  <a:pt x="220563" y="226963"/>
                  <a:pt x="229939" y="227558"/>
                </a:cubicBezTo>
                <a:lnTo>
                  <a:pt x="261119" y="229567"/>
                </a:lnTo>
                <a:cubicBezTo>
                  <a:pt x="265807" y="223540"/>
                  <a:pt x="271239" y="217959"/>
                  <a:pt x="277416" y="213196"/>
                </a:cubicBezTo>
                <a:lnTo>
                  <a:pt x="275406" y="182091"/>
                </a:lnTo>
                <a:cubicBezTo>
                  <a:pt x="274811" y="172715"/>
                  <a:pt x="280913" y="164232"/>
                  <a:pt x="289917" y="161851"/>
                </a:cubicBezTo>
                <a:lnTo>
                  <a:pt x="309414" y="156642"/>
                </a:lnTo>
                <a:close/>
                <a:moveTo>
                  <a:pt x="333673" y="253008"/>
                </a:moveTo>
                <a:cubicBezTo>
                  <a:pt x="315602" y="253028"/>
                  <a:pt x="300947" y="267716"/>
                  <a:pt x="300968" y="285787"/>
                </a:cubicBezTo>
                <a:cubicBezTo>
                  <a:pt x="300988" y="303858"/>
                  <a:pt x="315676" y="318513"/>
                  <a:pt x="333747" y="318492"/>
                </a:cubicBezTo>
                <a:cubicBezTo>
                  <a:pt x="351818" y="318472"/>
                  <a:pt x="366473" y="303784"/>
                  <a:pt x="366452" y="285713"/>
                </a:cubicBezTo>
                <a:cubicBezTo>
                  <a:pt x="366432" y="267642"/>
                  <a:pt x="351744" y="252987"/>
                  <a:pt x="333673" y="253008"/>
                </a:cubicBezTo>
                <a:close/>
                <a:moveTo>
                  <a:pt x="167357" y="-33858"/>
                </a:moveTo>
                <a:lnTo>
                  <a:pt x="186854" y="-28649"/>
                </a:lnTo>
                <a:cubicBezTo>
                  <a:pt x="195858" y="-26194"/>
                  <a:pt x="201960" y="-17711"/>
                  <a:pt x="201364" y="-8409"/>
                </a:cubicBezTo>
                <a:lnTo>
                  <a:pt x="199355" y="22696"/>
                </a:lnTo>
                <a:cubicBezTo>
                  <a:pt x="205532" y="27459"/>
                  <a:pt x="210964" y="32965"/>
                  <a:pt x="215652" y="39067"/>
                </a:cubicBezTo>
                <a:lnTo>
                  <a:pt x="246906" y="37058"/>
                </a:lnTo>
                <a:cubicBezTo>
                  <a:pt x="256208" y="36463"/>
                  <a:pt x="264691" y="42565"/>
                  <a:pt x="267146" y="51569"/>
                </a:cubicBezTo>
                <a:lnTo>
                  <a:pt x="272355" y="71065"/>
                </a:lnTo>
                <a:cubicBezTo>
                  <a:pt x="274737" y="80070"/>
                  <a:pt x="270495" y="89595"/>
                  <a:pt x="262086" y="93762"/>
                </a:cubicBezTo>
                <a:lnTo>
                  <a:pt x="234032" y="107603"/>
                </a:lnTo>
                <a:cubicBezTo>
                  <a:pt x="233511" y="111398"/>
                  <a:pt x="232767" y="115193"/>
                  <a:pt x="231800" y="118914"/>
                </a:cubicBezTo>
                <a:cubicBezTo>
                  <a:pt x="230832" y="122634"/>
                  <a:pt x="229493" y="126355"/>
                  <a:pt x="228079" y="129853"/>
                </a:cubicBezTo>
                <a:lnTo>
                  <a:pt x="245418" y="155897"/>
                </a:lnTo>
                <a:cubicBezTo>
                  <a:pt x="250627" y="163711"/>
                  <a:pt x="249585" y="174054"/>
                  <a:pt x="242962" y="180677"/>
                </a:cubicBezTo>
                <a:lnTo>
                  <a:pt x="228674" y="194965"/>
                </a:lnTo>
                <a:cubicBezTo>
                  <a:pt x="222052" y="201588"/>
                  <a:pt x="211708" y="202629"/>
                  <a:pt x="203895" y="197421"/>
                </a:cubicBezTo>
                <a:lnTo>
                  <a:pt x="177850" y="180082"/>
                </a:lnTo>
                <a:cubicBezTo>
                  <a:pt x="170780" y="182984"/>
                  <a:pt x="163264" y="185068"/>
                  <a:pt x="155600" y="186110"/>
                </a:cubicBezTo>
                <a:lnTo>
                  <a:pt x="141759" y="214089"/>
                </a:lnTo>
                <a:cubicBezTo>
                  <a:pt x="137592" y="222498"/>
                  <a:pt x="128067" y="226740"/>
                  <a:pt x="119063" y="224358"/>
                </a:cubicBezTo>
                <a:lnTo>
                  <a:pt x="99566" y="219149"/>
                </a:lnTo>
                <a:cubicBezTo>
                  <a:pt x="90488" y="216694"/>
                  <a:pt x="84460" y="208211"/>
                  <a:pt x="85055" y="198909"/>
                </a:cubicBezTo>
                <a:lnTo>
                  <a:pt x="87064" y="167729"/>
                </a:lnTo>
                <a:cubicBezTo>
                  <a:pt x="80888" y="162967"/>
                  <a:pt x="75456" y="157460"/>
                  <a:pt x="70768" y="151358"/>
                </a:cubicBezTo>
                <a:lnTo>
                  <a:pt x="39514" y="153367"/>
                </a:lnTo>
                <a:cubicBezTo>
                  <a:pt x="30212" y="153963"/>
                  <a:pt x="21729" y="147861"/>
                  <a:pt x="19273" y="138857"/>
                </a:cubicBezTo>
                <a:lnTo>
                  <a:pt x="14064" y="119360"/>
                </a:lnTo>
                <a:cubicBezTo>
                  <a:pt x="11683" y="110356"/>
                  <a:pt x="15925" y="100831"/>
                  <a:pt x="24333" y="96664"/>
                </a:cubicBezTo>
                <a:lnTo>
                  <a:pt x="52388" y="82823"/>
                </a:lnTo>
                <a:cubicBezTo>
                  <a:pt x="52908" y="79028"/>
                  <a:pt x="53653" y="75307"/>
                  <a:pt x="54620" y="71512"/>
                </a:cubicBezTo>
                <a:cubicBezTo>
                  <a:pt x="55662" y="67717"/>
                  <a:pt x="56852" y="64071"/>
                  <a:pt x="58341" y="60573"/>
                </a:cubicBezTo>
                <a:lnTo>
                  <a:pt x="41002" y="34603"/>
                </a:lnTo>
                <a:cubicBezTo>
                  <a:pt x="35793" y="26789"/>
                  <a:pt x="36835" y="16446"/>
                  <a:pt x="43458" y="9823"/>
                </a:cubicBezTo>
                <a:lnTo>
                  <a:pt x="57745" y="-4465"/>
                </a:lnTo>
                <a:cubicBezTo>
                  <a:pt x="64368" y="-11088"/>
                  <a:pt x="74712" y="-12129"/>
                  <a:pt x="82525" y="-6921"/>
                </a:cubicBezTo>
                <a:lnTo>
                  <a:pt x="108570" y="10418"/>
                </a:lnTo>
                <a:cubicBezTo>
                  <a:pt x="115639" y="7516"/>
                  <a:pt x="123155" y="5432"/>
                  <a:pt x="130820" y="4390"/>
                </a:cubicBezTo>
                <a:lnTo>
                  <a:pt x="144661" y="-23589"/>
                </a:lnTo>
                <a:cubicBezTo>
                  <a:pt x="148828" y="-31998"/>
                  <a:pt x="158279" y="-36240"/>
                  <a:pt x="167357" y="-33858"/>
                </a:cubicBezTo>
                <a:close/>
                <a:moveTo>
                  <a:pt x="143173" y="62508"/>
                </a:moveTo>
                <a:cubicBezTo>
                  <a:pt x="125102" y="62508"/>
                  <a:pt x="110430" y="77179"/>
                  <a:pt x="110430" y="95250"/>
                </a:cubicBezTo>
                <a:cubicBezTo>
                  <a:pt x="110430" y="113321"/>
                  <a:pt x="125102" y="127992"/>
                  <a:pt x="143173" y="127992"/>
                </a:cubicBezTo>
                <a:cubicBezTo>
                  <a:pt x="161244" y="127992"/>
                  <a:pt x="175915" y="113321"/>
                  <a:pt x="175915" y="95250"/>
                </a:cubicBezTo>
                <a:cubicBezTo>
                  <a:pt x="175915" y="77179"/>
                  <a:pt x="161244" y="62508"/>
                  <a:pt x="143173" y="62508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8386233" y="3632200"/>
            <a:ext cx="3416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Logic Enforcement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8405283" y="4089400"/>
            <a:ext cx="33782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Triggers ensure business rules are followed, such as only Staff with a 'Doctor' role can be in the `DOCTORS` table.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388533" y="2057400"/>
            <a:ext cx="1625600" cy="1625600"/>
          </a:xfrm>
          <a:custGeom>
            <a:avLst/>
            <a:gdLst/>
            <a:ahLst/>
            <a:cxnLst/>
            <a:rect l="l" t="t" r="r" b="b"/>
            <a:pathLst>
              <a:path w="1625600" h="1625600">
                <a:moveTo>
                  <a:pt x="812800" y="0"/>
                </a:moveTo>
                <a:lnTo>
                  <a:pt x="812800" y="0"/>
                </a:lnTo>
                <a:cubicBezTo>
                  <a:pt x="1261397" y="0"/>
                  <a:pt x="1625600" y="364203"/>
                  <a:pt x="1625600" y="812800"/>
                </a:cubicBezTo>
                <a:lnTo>
                  <a:pt x="1625600" y="812800"/>
                </a:lnTo>
                <a:cubicBezTo>
                  <a:pt x="1625600" y="1261397"/>
                  <a:pt x="1261397" y="1625600"/>
                  <a:pt x="812800" y="1625600"/>
                </a:cubicBezTo>
                <a:lnTo>
                  <a:pt x="812800" y="1625600"/>
                </a:lnTo>
                <a:cubicBezTo>
                  <a:pt x="364203" y="1625600"/>
                  <a:pt x="0" y="1261397"/>
                  <a:pt x="0" y="812800"/>
                </a:cubicBezTo>
                <a:lnTo>
                  <a:pt x="0" y="812800"/>
                </a:lnTo>
                <a:cubicBezTo>
                  <a:pt x="0" y="364203"/>
                  <a:pt x="364203" y="0"/>
                  <a:pt x="812800" y="0"/>
                </a:cubicBezTo>
                <a:close/>
              </a:path>
            </a:pathLst>
          </a:custGeom>
          <a:solidFill>
            <a:srgbClr val="4AC4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1820333" y="24892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cubicBezTo>
                  <a:pt x="387846" y="0"/>
                  <a:pt x="394692" y="1488"/>
                  <a:pt x="400943" y="4316"/>
                </a:cubicBezTo>
                <a:lnTo>
                  <a:pt x="681335" y="123230"/>
                </a:lnTo>
                <a:cubicBezTo>
                  <a:pt x="714077" y="137071"/>
                  <a:pt x="738485" y="169366"/>
                  <a:pt x="738336" y="208359"/>
                </a:cubicBezTo>
                <a:cubicBezTo>
                  <a:pt x="737592" y="355997"/>
                  <a:pt x="676870" y="626120"/>
                  <a:pt x="420439" y="748903"/>
                </a:cubicBezTo>
                <a:cubicBezTo>
                  <a:pt x="395585" y="760809"/>
                  <a:pt x="366713" y="760809"/>
                  <a:pt x="341858" y="748903"/>
                </a:cubicBezTo>
                <a:cubicBezTo>
                  <a:pt x="85279" y="626120"/>
                  <a:pt x="24705" y="355997"/>
                  <a:pt x="23961" y="208359"/>
                </a:cubicBezTo>
                <a:cubicBezTo>
                  <a:pt x="23812" y="169366"/>
                  <a:pt x="48220" y="137071"/>
                  <a:pt x="80962" y="123230"/>
                </a:cubicBezTo>
                <a:lnTo>
                  <a:pt x="361206" y="4316"/>
                </a:lnTo>
                <a:cubicBezTo>
                  <a:pt x="367457" y="1488"/>
                  <a:pt x="374154" y="0"/>
                  <a:pt x="381000" y="0"/>
                </a:cubicBezTo>
                <a:close/>
                <a:moveTo>
                  <a:pt x="381000" y="99417"/>
                </a:moveTo>
                <a:lnTo>
                  <a:pt x="381000" y="662136"/>
                </a:lnTo>
                <a:cubicBezTo>
                  <a:pt x="586383" y="562719"/>
                  <a:pt x="641598" y="342454"/>
                  <a:pt x="642938" y="210592"/>
                </a:cubicBezTo>
                <a:lnTo>
                  <a:pt x="381000" y="99566"/>
                </a:lnTo>
                <a:lnTo>
                  <a:pt x="381000" y="99566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254000" y="3886200"/>
            <a:ext cx="40894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Security &amp; Access Control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4656667" y="18288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76200" y="0"/>
                </a:moveTo>
                <a:lnTo>
                  <a:pt x="431800" y="0"/>
                </a:lnTo>
                <a:cubicBezTo>
                  <a:pt x="473856" y="0"/>
                  <a:pt x="508000" y="34144"/>
                  <a:pt x="508000" y="76200"/>
                </a:cubicBezTo>
                <a:lnTo>
                  <a:pt x="508000" y="431800"/>
                </a:lnTo>
                <a:cubicBezTo>
                  <a:pt x="508000" y="473856"/>
                  <a:pt x="473856" y="508000"/>
                  <a:pt x="431800" y="508000"/>
                </a:cubicBezTo>
                <a:lnTo>
                  <a:pt x="76200" y="508000"/>
                </a:lnTo>
                <a:cubicBezTo>
                  <a:pt x="34144" y="508000"/>
                  <a:pt x="0" y="473856"/>
                  <a:pt x="0" y="431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76D9D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4751917" y="1955800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158750" y="111125"/>
                </a:moveTo>
                <a:cubicBezTo>
                  <a:pt x="187225" y="111125"/>
                  <a:pt x="210344" y="88007"/>
                  <a:pt x="210344" y="59531"/>
                </a:cubicBezTo>
                <a:cubicBezTo>
                  <a:pt x="210344" y="31056"/>
                  <a:pt x="187225" y="7938"/>
                  <a:pt x="158750" y="7938"/>
                </a:cubicBezTo>
                <a:cubicBezTo>
                  <a:pt x="130275" y="7938"/>
                  <a:pt x="107156" y="31056"/>
                  <a:pt x="107156" y="59531"/>
                </a:cubicBezTo>
                <a:cubicBezTo>
                  <a:pt x="107156" y="88007"/>
                  <a:pt x="130275" y="111125"/>
                  <a:pt x="158750" y="111125"/>
                </a:cubicBezTo>
                <a:close/>
                <a:moveTo>
                  <a:pt x="47625" y="115094"/>
                </a:moveTo>
                <a:cubicBezTo>
                  <a:pt x="67339" y="115094"/>
                  <a:pt x="83344" y="99089"/>
                  <a:pt x="83344" y="79375"/>
                </a:cubicBezTo>
                <a:cubicBezTo>
                  <a:pt x="83344" y="59661"/>
                  <a:pt x="67339" y="43656"/>
                  <a:pt x="47625" y="43656"/>
                </a:cubicBezTo>
                <a:cubicBezTo>
                  <a:pt x="27911" y="43656"/>
                  <a:pt x="11906" y="59661"/>
                  <a:pt x="11906" y="79375"/>
                </a:cubicBezTo>
                <a:cubicBezTo>
                  <a:pt x="11906" y="99089"/>
                  <a:pt x="27911" y="115094"/>
                  <a:pt x="47625" y="115094"/>
                </a:cubicBezTo>
                <a:close/>
                <a:moveTo>
                  <a:pt x="0" y="206375"/>
                </a:moveTo>
                <a:lnTo>
                  <a:pt x="0" y="222250"/>
                </a:lnTo>
                <a:cubicBezTo>
                  <a:pt x="0" y="231031"/>
                  <a:pt x="7094" y="238125"/>
                  <a:pt x="15875" y="238125"/>
                </a:cubicBezTo>
                <a:lnTo>
                  <a:pt x="58886" y="238125"/>
                </a:lnTo>
                <a:cubicBezTo>
                  <a:pt x="56753" y="233263"/>
                  <a:pt x="55563" y="227905"/>
                  <a:pt x="55563" y="222250"/>
                </a:cubicBezTo>
                <a:lnTo>
                  <a:pt x="55563" y="214313"/>
                </a:lnTo>
                <a:cubicBezTo>
                  <a:pt x="55563" y="187920"/>
                  <a:pt x="65484" y="163810"/>
                  <a:pt x="81806" y="145554"/>
                </a:cubicBezTo>
                <a:cubicBezTo>
                  <a:pt x="76002" y="143818"/>
                  <a:pt x="69850" y="142875"/>
                  <a:pt x="63500" y="142875"/>
                </a:cubicBezTo>
                <a:cubicBezTo>
                  <a:pt x="28426" y="142875"/>
                  <a:pt x="0" y="171301"/>
                  <a:pt x="0" y="206375"/>
                </a:cubicBezTo>
                <a:close/>
                <a:moveTo>
                  <a:pt x="305594" y="79375"/>
                </a:moveTo>
                <a:cubicBezTo>
                  <a:pt x="305594" y="59661"/>
                  <a:pt x="289589" y="43656"/>
                  <a:pt x="269875" y="43656"/>
                </a:cubicBezTo>
                <a:cubicBezTo>
                  <a:pt x="250161" y="43656"/>
                  <a:pt x="234156" y="59661"/>
                  <a:pt x="234156" y="79375"/>
                </a:cubicBezTo>
                <a:cubicBezTo>
                  <a:pt x="234156" y="99089"/>
                  <a:pt x="250161" y="115094"/>
                  <a:pt x="269875" y="115094"/>
                </a:cubicBezTo>
                <a:cubicBezTo>
                  <a:pt x="289589" y="115094"/>
                  <a:pt x="305594" y="99089"/>
                  <a:pt x="305594" y="79375"/>
                </a:cubicBezTo>
                <a:close/>
                <a:moveTo>
                  <a:pt x="79375" y="214313"/>
                </a:moveTo>
                <a:lnTo>
                  <a:pt x="79375" y="222250"/>
                </a:lnTo>
                <a:cubicBezTo>
                  <a:pt x="79375" y="231031"/>
                  <a:pt x="86469" y="238125"/>
                  <a:pt x="95250" y="238125"/>
                </a:cubicBezTo>
                <a:lnTo>
                  <a:pt x="173038" y="238125"/>
                </a:lnTo>
                <a:cubicBezTo>
                  <a:pt x="169515" y="227409"/>
                  <a:pt x="169912" y="216098"/>
                  <a:pt x="178346" y="206375"/>
                </a:cubicBezTo>
                <a:cubicBezTo>
                  <a:pt x="171400" y="198338"/>
                  <a:pt x="168176" y="186680"/>
                  <a:pt x="172690" y="174972"/>
                </a:cubicBezTo>
                <a:cubicBezTo>
                  <a:pt x="175964" y="166489"/>
                  <a:pt x="180578" y="158552"/>
                  <a:pt x="186283" y="151507"/>
                </a:cubicBezTo>
                <a:cubicBezTo>
                  <a:pt x="188962" y="148233"/>
                  <a:pt x="192038" y="145703"/>
                  <a:pt x="195362" y="143867"/>
                </a:cubicBezTo>
                <a:cubicBezTo>
                  <a:pt x="184398" y="138162"/>
                  <a:pt x="171946" y="134938"/>
                  <a:pt x="158750" y="134938"/>
                </a:cubicBezTo>
                <a:cubicBezTo>
                  <a:pt x="114895" y="134938"/>
                  <a:pt x="79375" y="170458"/>
                  <a:pt x="79375" y="214313"/>
                </a:cubicBezTo>
                <a:close/>
                <a:moveTo>
                  <a:pt x="309860" y="192435"/>
                </a:moveTo>
                <a:cubicBezTo>
                  <a:pt x="312986" y="190649"/>
                  <a:pt x="314573" y="186928"/>
                  <a:pt x="313234" y="183505"/>
                </a:cubicBezTo>
                <a:cubicBezTo>
                  <a:pt x="310852" y="177354"/>
                  <a:pt x="307529" y="171549"/>
                  <a:pt x="303361" y="166439"/>
                </a:cubicBezTo>
                <a:cubicBezTo>
                  <a:pt x="301079" y="163612"/>
                  <a:pt x="297061" y="163116"/>
                  <a:pt x="293936" y="164951"/>
                </a:cubicBezTo>
                <a:cubicBezTo>
                  <a:pt x="283121" y="171202"/>
                  <a:pt x="269825" y="163562"/>
                  <a:pt x="269825" y="151011"/>
                </a:cubicBezTo>
                <a:cubicBezTo>
                  <a:pt x="269825" y="147389"/>
                  <a:pt x="267395" y="144165"/>
                  <a:pt x="263823" y="143619"/>
                </a:cubicBezTo>
                <a:cubicBezTo>
                  <a:pt x="257423" y="142627"/>
                  <a:pt x="250527" y="142627"/>
                  <a:pt x="244128" y="143619"/>
                </a:cubicBezTo>
                <a:cubicBezTo>
                  <a:pt x="240556" y="144165"/>
                  <a:pt x="238125" y="147389"/>
                  <a:pt x="238125" y="151011"/>
                </a:cubicBezTo>
                <a:cubicBezTo>
                  <a:pt x="238125" y="163512"/>
                  <a:pt x="224830" y="171202"/>
                  <a:pt x="214015" y="164951"/>
                </a:cubicBezTo>
                <a:cubicBezTo>
                  <a:pt x="210889" y="163165"/>
                  <a:pt x="206871" y="163661"/>
                  <a:pt x="204589" y="166439"/>
                </a:cubicBezTo>
                <a:cubicBezTo>
                  <a:pt x="200422" y="171549"/>
                  <a:pt x="197098" y="177354"/>
                  <a:pt x="194717" y="183505"/>
                </a:cubicBezTo>
                <a:cubicBezTo>
                  <a:pt x="193427" y="186879"/>
                  <a:pt x="194965" y="190599"/>
                  <a:pt x="198090" y="192385"/>
                </a:cubicBezTo>
                <a:cubicBezTo>
                  <a:pt x="208955" y="198636"/>
                  <a:pt x="208955" y="213965"/>
                  <a:pt x="198090" y="220266"/>
                </a:cubicBezTo>
                <a:cubicBezTo>
                  <a:pt x="194965" y="222052"/>
                  <a:pt x="193377" y="225772"/>
                  <a:pt x="194717" y="229146"/>
                </a:cubicBezTo>
                <a:cubicBezTo>
                  <a:pt x="197098" y="235297"/>
                  <a:pt x="200422" y="241102"/>
                  <a:pt x="204589" y="246211"/>
                </a:cubicBezTo>
                <a:cubicBezTo>
                  <a:pt x="206871" y="249039"/>
                  <a:pt x="210889" y="249535"/>
                  <a:pt x="214015" y="247700"/>
                </a:cubicBezTo>
                <a:cubicBezTo>
                  <a:pt x="224830" y="241449"/>
                  <a:pt x="238125" y="249138"/>
                  <a:pt x="238125" y="261640"/>
                </a:cubicBezTo>
                <a:cubicBezTo>
                  <a:pt x="238125" y="265261"/>
                  <a:pt x="240556" y="268486"/>
                  <a:pt x="244128" y="269032"/>
                </a:cubicBezTo>
                <a:cubicBezTo>
                  <a:pt x="250527" y="270024"/>
                  <a:pt x="257423" y="270024"/>
                  <a:pt x="263823" y="269032"/>
                </a:cubicBezTo>
                <a:cubicBezTo>
                  <a:pt x="267395" y="268486"/>
                  <a:pt x="269825" y="265261"/>
                  <a:pt x="269825" y="261640"/>
                </a:cubicBezTo>
                <a:cubicBezTo>
                  <a:pt x="269825" y="249138"/>
                  <a:pt x="283121" y="241449"/>
                  <a:pt x="293936" y="247700"/>
                </a:cubicBezTo>
                <a:cubicBezTo>
                  <a:pt x="297061" y="249486"/>
                  <a:pt x="301079" y="248989"/>
                  <a:pt x="303361" y="246211"/>
                </a:cubicBezTo>
                <a:cubicBezTo>
                  <a:pt x="307529" y="241102"/>
                  <a:pt x="310852" y="235297"/>
                  <a:pt x="313234" y="229146"/>
                </a:cubicBezTo>
                <a:cubicBezTo>
                  <a:pt x="314523" y="225772"/>
                  <a:pt x="312986" y="222052"/>
                  <a:pt x="309860" y="220266"/>
                </a:cubicBezTo>
                <a:cubicBezTo>
                  <a:pt x="298996" y="214015"/>
                  <a:pt x="298996" y="198686"/>
                  <a:pt x="309860" y="192385"/>
                </a:cubicBezTo>
                <a:close/>
                <a:moveTo>
                  <a:pt x="234156" y="206375"/>
                </a:moveTo>
                <a:cubicBezTo>
                  <a:pt x="234156" y="195423"/>
                  <a:pt x="243048" y="186531"/>
                  <a:pt x="254000" y="186531"/>
                </a:cubicBezTo>
                <a:cubicBezTo>
                  <a:pt x="264952" y="186531"/>
                  <a:pt x="273844" y="195423"/>
                  <a:pt x="273844" y="206375"/>
                </a:cubicBezTo>
                <a:cubicBezTo>
                  <a:pt x="273844" y="217327"/>
                  <a:pt x="264952" y="226219"/>
                  <a:pt x="254000" y="226219"/>
                </a:cubicBezTo>
                <a:cubicBezTo>
                  <a:pt x="243048" y="226219"/>
                  <a:pt x="234156" y="217327"/>
                  <a:pt x="234156" y="206375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367867" y="1828800"/>
            <a:ext cx="6680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Role-Based Design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367867" y="2184400"/>
            <a:ext cx="6654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schema distinguishes between </a:t>
            </a:r>
            <a:r>
              <a:rPr lang="en-US" sz="1400" b="1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DOCTORS</a:t>
            </a: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, </a:t>
            </a:r>
            <a:r>
              <a:rPr lang="en-US" sz="1400" b="1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STAFF</a:t>
            </a: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, and </a:t>
            </a:r>
            <a:r>
              <a:rPr lang="en-US" sz="1400" b="1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ADMIN</a:t>
            </a: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roles to control data access.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656667" y="29972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76200" y="0"/>
                </a:moveTo>
                <a:lnTo>
                  <a:pt x="431800" y="0"/>
                </a:lnTo>
                <a:cubicBezTo>
                  <a:pt x="473856" y="0"/>
                  <a:pt x="508000" y="34144"/>
                  <a:pt x="508000" y="76200"/>
                </a:cubicBezTo>
                <a:lnTo>
                  <a:pt x="508000" y="431800"/>
                </a:lnTo>
                <a:cubicBezTo>
                  <a:pt x="508000" y="473856"/>
                  <a:pt x="473856" y="508000"/>
                  <a:pt x="431800" y="508000"/>
                </a:cubicBezTo>
                <a:lnTo>
                  <a:pt x="76200" y="508000"/>
                </a:lnTo>
                <a:cubicBezTo>
                  <a:pt x="34144" y="508000"/>
                  <a:pt x="0" y="473856"/>
                  <a:pt x="0" y="431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76D9D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4815417" y="312420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54484" y="15875"/>
                </a:moveTo>
                <a:lnTo>
                  <a:pt x="158750" y="15875"/>
                </a:lnTo>
                <a:cubicBezTo>
                  <a:pt x="176262" y="15875"/>
                  <a:pt x="190500" y="30113"/>
                  <a:pt x="190500" y="47625"/>
                </a:cubicBezTo>
                <a:lnTo>
                  <a:pt x="190500" y="222250"/>
                </a:lnTo>
                <a:cubicBezTo>
                  <a:pt x="190500" y="239762"/>
                  <a:pt x="176262" y="254000"/>
                  <a:pt x="158750" y="254000"/>
                </a:cubicBezTo>
                <a:lnTo>
                  <a:pt x="31750" y="254000"/>
                </a:lnTo>
                <a:cubicBezTo>
                  <a:pt x="14238" y="254000"/>
                  <a:pt x="0" y="239762"/>
                  <a:pt x="0" y="222250"/>
                </a:cubicBezTo>
                <a:lnTo>
                  <a:pt x="0" y="47625"/>
                </a:lnTo>
                <a:cubicBezTo>
                  <a:pt x="0" y="30113"/>
                  <a:pt x="14238" y="15875"/>
                  <a:pt x="31750" y="15875"/>
                </a:cubicBezTo>
                <a:lnTo>
                  <a:pt x="36016" y="15875"/>
                </a:lnTo>
                <a:cubicBezTo>
                  <a:pt x="41473" y="6400"/>
                  <a:pt x="51743" y="0"/>
                  <a:pt x="63500" y="0"/>
                </a:cubicBezTo>
                <a:lnTo>
                  <a:pt x="127000" y="0"/>
                </a:lnTo>
                <a:cubicBezTo>
                  <a:pt x="138757" y="0"/>
                  <a:pt x="149027" y="6400"/>
                  <a:pt x="154484" y="15875"/>
                </a:cubicBezTo>
                <a:close/>
                <a:moveTo>
                  <a:pt x="123031" y="55563"/>
                </a:moveTo>
                <a:cubicBezTo>
                  <a:pt x="129629" y="55563"/>
                  <a:pt x="134938" y="50254"/>
                  <a:pt x="134938" y="43656"/>
                </a:cubicBezTo>
                <a:cubicBezTo>
                  <a:pt x="134938" y="37058"/>
                  <a:pt x="129629" y="31750"/>
                  <a:pt x="123031" y="31750"/>
                </a:cubicBezTo>
                <a:lnTo>
                  <a:pt x="67469" y="31750"/>
                </a:lnTo>
                <a:cubicBezTo>
                  <a:pt x="60871" y="31750"/>
                  <a:pt x="55563" y="37058"/>
                  <a:pt x="55563" y="43656"/>
                </a:cubicBezTo>
                <a:cubicBezTo>
                  <a:pt x="55563" y="50254"/>
                  <a:pt x="60871" y="55563"/>
                  <a:pt x="67469" y="55563"/>
                </a:cubicBezTo>
                <a:lnTo>
                  <a:pt x="123031" y="55563"/>
                </a:lnTo>
                <a:close/>
                <a:moveTo>
                  <a:pt x="137120" y="129332"/>
                </a:moveTo>
                <a:cubicBezTo>
                  <a:pt x="140593" y="123775"/>
                  <a:pt x="138906" y="116433"/>
                  <a:pt x="133350" y="112911"/>
                </a:cubicBezTo>
                <a:cubicBezTo>
                  <a:pt x="127794" y="109389"/>
                  <a:pt x="120452" y="111125"/>
                  <a:pt x="116929" y="116681"/>
                </a:cubicBezTo>
                <a:lnTo>
                  <a:pt x="86469" y="165447"/>
                </a:lnTo>
                <a:lnTo>
                  <a:pt x="73075" y="147588"/>
                </a:lnTo>
                <a:cubicBezTo>
                  <a:pt x="69106" y="142329"/>
                  <a:pt x="61664" y="141238"/>
                  <a:pt x="56406" y="145207"/>
                </a:cubicBezTo>
                <a:cubicBezTo>
                  <a:pt x="51147" y="149175"/>
                  <a:pt x="50056" y="156617"/>
                  <a:pt x="54025" y="161875"/>
                </a:cubicBezTo>
                <a:lnTo>
                  <a:pt x="77837" y="193625"/>
                </a:lnTo>
                <a:cubicBezTo>
                  <a:pt x="80169" y="196751"/>
                  <a:pt x="83939" y="198537"/>
                  <a:pt x="87858" y="198388"/>
                </a:cubicBezTo>
                <a:cubicBezTo>
                  <a:pt x="91777" y="198239"/>
                  <a:pt x="95349" y="196155"/>
                  <a:pt x="97433" y="192782"/>
                </a:cubicBezTo>
                <a:lnTo>
                  <a:pt x="137120" y="129282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5367867" y="2997200"/>
            <a:ext cx="6680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Auditability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5367867" y="3352800"/>
            <a:ext cx="6654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Tracks `ordering_doctor_id` and `reviewing_doctor_id` to maintain a clear record of who authorized and validated tests.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4656667" y="41656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76200" y="0"/>
                </a:moveTo>
                <a:lnTo>
                  <a:pt x="431800" y="0"/>
                </a:lnTo>
                <a:cubicBezTo>
                  <a:pt x="473856" y="0"/>
                  <a:pt x="508000" y="34144"/>
                  <a:pt x="508000" y="76200"/>
                </a:cubicBezTo>
                <a:lnTo>
                  <a:pt x="508000" y="431800"/>
                </a:lnTo>
                <a:cubicBezTo>
                  <a:pt x="508000" y="473856"/>
                  <a:pt x="473856" y="508000"/>
                  <a:pt x="431800" y="508000"/>
                </a:cubicBezTo>
                <a:lnTo>
                  <a:pt x="76200" y="508000"/>
                </a:lnTo>
                <a:cubicBezTo>
                  <a:pt x="34144" y="508000"/>
                  <a:pt x="0" y="473856"/>
                  <a:pt x="0" y="431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76D9D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2"/>
          <p:cNvSpPr/>
          <p:nvPr/>
        </p:nvSpPr>
        <p:spPr>
          <a:xfrm>
            <a:off x="4799542" y="42926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84832" y="-7937"/>
                </a:moveTo>
                <a:cubicBezTo>
                  <a:pt x="66774" y="-7937"/>
                  <a:pt x="56158" y="20985"/>
                  <a:pt x="50949" y="47625"/>
                </a:cubicBezTo>
                <a:lnTo>
                  <a:pt x="35719" y="47625"/>
                </a:lnTo>
                <a:cubicBezTo>
                  <a:pt x="29121" y="47625"/>
                  <a:pt x="23812" y="52933"/>
                  <a:pt x="23812" y="59531"/>
                </a:cubicBezTo>
                <a:cubicBezTo>
                  <a:pt x="23812" y="66129"/>
                  <a:pt x="29121" y="71438"/>
                  <a:pt x="35719" y="71438"/>
                </a:cubicBezTo>
                <a:lnTo>
                  <a:pt x="47625" y="71438"/>
                </a:lnTo>
                <a:lnTo>
                  <a:pt x="47625" y="87313"/>
                </a:lnTo>
                <a:cubicBezTo>
                  <a:pt x="47625" y="95746"/>
                  <a:pt x="49262" y="103783"/>
                  <a:pt x="52239" y="111125"/>
                </a:cubicBezTo>
                <a:lnTo>
                  <a:pt x="47625" y="111125"/>
                </a:lnTo>
                <a:lnTo>
                  <a:pt x="47625" y="111125"/>
                </a:lnTo>
                <a:lnTo>
                  <a:pt x="37455" y="111125"/>
                </a:lnTo>
                <a:cubicBezTo>
                  <a:pt x="29914" y="111125"/>
                  <a:pt x="23812" y="117227"/>
                  <a:pt x="23812" y="124768"/>
                </a:cubicBezTo>
                <a:cubicBezTo>
                  <a:pt x="23812" y="126256"/>
                  <a:pt x="24061" y="127695"/>
                  <a:pt x="24507" y="129084"/>
                </a:cubicBezTo>
                <a:lnTo>
                  <a:pt x="38844" y="172045"/>
                </a:lnTo>
                <a:cubicBezTo>
                  <a:pt x="19943" y="188317"/>
                  <a:pt x="7938" y="212378"/>
                  <a:pt x="7938" y="239266"/>
                </a:cubicBezTo>
                <a:cubicBezTo>
                  <a:pt x="7938" y="247402"/>
                  <a:pt x="14536" y="254000"/>
                  <a:pt x="22671" y="254000"/>
                </a:cubicBezTo>
                <a:lnTo>
                  <a:pt x="199579" y="254000"/>
                </a:lnTo>
                <a:cubicBezTo>
                  <a:pt x="207714" y="254000"/>
                  <a:pt x="214313" y="247402"/>
                  <a:pt x="214313" y="239266"/>
                </a:cubicBezTo>
                <a:cubicBezTo>
                  <a:pt x="214313" y="212378"/>
                  <a:pt x="202307" y="188317"/>
                  <a:pt x="183406" y="172095"/>
                </a:cubicBezTo>
                <a:lnTo>
                  <a:pt x="197743" y="129133"/>
                </a:lnTo>
                <a:cubicBezTo>
                  <a:pt x="198189" y="127744"/>
                  <a:pt x="198437" y="126305"/>
                  <a:pt x="198437" y="124817"/>
                </a:cubicBezTo>
                <a:cubicBezTo>
                  <a:pt x="198437" y="117277"/>
                  <a:pt x="192336" y="111175"/>
                  <a:pt x="184795" y="111175"/>
                </a:cubicBezTo>
                <a:lnTo>
                  <a:pt x="174625" y="111175"/>
                </a:lnTo>
                <a:lnTo>
                  <a:pt x="174625" y="111175"/>
                </a:lnTo>
                <a:lnTo>
                  <a:pt x="170011" y="111175"/>
                </a:lnTo>
                <a:cubicBezTo>
                  <a:pt x="172988" y="103832"/>
                  <a:pt x="174625" y="95796"/>
                  <a:pt x="174625" y="87362"/>
                </a:cubicBezTo>
                <a:lnTo>
                  <a:pt x="174625" y="71487"/>
                </a:lnTo>
                <a:lnTo>
                  <a:pt x="186531" y="71487"/>
                </a:lnTo>
                <a:cubicBezTo>
                  <a:pt x="193129" y="71487"/>
                  <a:pt x="198437" y="66179"/>
                  <a:pt x="198437" y="59581"/>
                </a:cubicBezTo>
                <a:cubicBezTo>
                  <a:pt x="198437" y="52983"/>
                  <a:pt x="193129" y="47675"/>
                  <a:pt x="186531" y="47675"/>
                </a:cubicBezTo>
                <a:lnTo>
                  <a:pt x="171301" y="47675"/>
                </a:lnTo>
                <a:cubicBezTo>
                  <a:pt x="166142" y="21034"/>
                  <a:pt x="155476" y="-7888"/>
                  <a:pt x="137418" y="-7888"/>
                </a:cubicBezTo>
                <a:cubicBezTo>
                  <a:pt x="132655" y="-7888"/>
                  <a:pt x="127992" y="-5953"/>
                  <a:pt x="123775" y="-3820"/>
                </a:cubicBezTo>
                <a:cubicBezTo>
                  <a:pt x="119707" y="-1786"/>
                  <a:pt x="114647" y="50"/>
                  <a:pt x="111125" y="50"/>
                </a:cubicBezTo>
                <a:cubicBezTo>
                  <a:pt x="107603" y="50"/>
                  <a:pt x="102543" y="-1786"/>
                  <a:pt x="98475" y="-3820"/>
                </a:cubicBezTo>
                <a:cubicBezTo>
                  <a:pt x="94258" y="-6003"/>
                  <a:pt x="89595" y="-7937"/>
                  <a:pt x="84832" y="-7937"/>
                </a:cubicBezTo>
                <a:close/>
                <a:moveTo>
                  <a:pt x="131316" y="232370"/>
                </a:moveTo>
                <a:lnTo>
                  <a:pt x="119013" y="197197"/>
                </a:lnTo>
                <a:lnTo>
                  <a:pt x="132854" y="181074"/>
                </a:lnTo>
                <a:cubicBezTo>
                  <a:pt x="134193" y="179487"/>
                  <a:pt x="134937" y="177502"/>
                  <a:pt x="134937" y="175419"/>
                </a:cubicBezTo>
                <a:cubicBezTo>
                  <a:pt x="134937" y="170607"/>
                  <a:pt x="131068" y="166737"/>
                  <a:pt x="126256" y="166737"/>
                </a:cubicBezTo>
                <a:lnTo>
                  <a:pt x="95994" y="166737"/>
                </a:lnTo>
                <a:cubicBezTo>
                  <a:pt x="91182" y="166737"/>
                  <a:pt x="87312" y="170607"/>
                  <a:pt x="87312" y="175419"/>
                </a:cubicBezTo>
                <a:cubicBezTo>
                  <a:pt x="87312" y="177502"/>
                  <a:pt x="88057" y="179487"/>
                  <a:pt x="89396" y="181074"/>
                </a:cubicBezTo>
                <a:lnTo>
                  <a:pt x="103237" y="197197"/>
                </a:lnTo>
                <a:lnTo>
                  <a:pt x="90934" y="232370"/>
                </a:lnTo>
                <a:lnTo>
                  <a:pt x="62657" y="142875"/>
                </a:lnTo>
                <a:lnTo>
                  <a:pt x="80367" y="142875"/>
                </a:lnTo>
                <a:cubicBezTo>
                  <a:pt x="89495" y="147935"/>
                  <a:pt x="99963" y="150813"/>
                  <a:pt x="111125" y="150813"/>
                </a:cubicBezTo>
                <a:cubicBezTo>
                  <a:pt x="122287" y="150813"/>
                  <a:pt x="132755" y="147935"/>
                  <a:pt x="141883" y="142875"/>
                </a:cubicBezTo>
                <a:lnTo>
                  <a:pt x="159593" y="142875"/>
                </a:lnTo>
                <a:lnTo>
                  <a:pt x="131316" y="232370"/>
                </a:lnTo>
                <a:close/>
                <a:moveTo>
                  <a:pt x="111125" y="127000"/>
                </a:moveTo>
                <a:cubicBezTo>
                  <a:pt x="93911" y="127000"/>
                  <a:pt x="79276" y="116036"/>
                  <a:pt x="73769" y="100707"/>
                </a:cubicBezTo>
                <a:cubicBezTo>
                  <a:pt x="76597" y="102295"/>
                  <a:pt x="79871" y="103188"/>
                  <a:pt x="83344" y="103188"/>
                </a:cubicBezTo>
                <a:lnTo>
                  <a:pt x="89495" y="103188"/>
                </a:lnTo>
                <a:cubicBezTo>
                  <a:pt x="97681" y="103188"/>
                  <a:pt x="104924" y="97929"/>
                  <a:pt x="107504" y="90190"/>
                </a:cubicBezTo>
                <a:cubicBezTo>
                  <a:pt x="108645" y="86717"/>
                  <a:pt x="113556" y="86717"/>
                  <a:pt x="114697" y="90190"/>
                </a:cubicBezTo>
                <a:cubicBezTo>
                  <a:pt x="117277" y="97929"/>
                  <a:pt x="124569" y="103188"/>
                  <a:pt x="132705" y="103188"/>
                </a:cubicBezTo>
                <a:lnTo>
                  <a:pt x="138857" y="103188"/>
                </a:lnTo>
                <a:cubicBezTo>
                  <a:pt x="142329" y="103188"/>
                  <a:pt x="145604" y="102295"/>
                  <a:pt x="148431" y="100707"/>
                </a:cubicBezTo>
                <a:cubicBezTo>
                  <a:pt x="142925" y="116036"/>
                  <a:pt x="128290" y="127000"/>
                  <a:pt x="111075" y="12700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5367867" y="4165600"/>
            <a:ext cx="6680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Data Privacy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5367867" y="4521200"/>
            <a:ext cx="6654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Patient demographics are separated from clinical assessments to support future access control policies and protect sensitive information.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/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Normalization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2954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Achieving Third Normal Form (3NF)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931968" y="2362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4AC4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893868" y="2616200"/>
            <a:ext cx="1092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1NF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36787" y="3479800"/>
            <a:ext cx="1803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Atomic Attributes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49487" y="3835400"/>
            <a:ext cx="1778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No repeating groups.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756747" y="2895600"/>
            <a:ext cx="9144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dirty="0">
                <a:solidFill>
                  <a:srgbClr val="76D9D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→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711277" y="2362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4AC4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4673177" y="2616200"/>
            <a:ext cx="1092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2NF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3779943" y="3479800"/>
            <a:ext cx="2882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Full Dependency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3792643" y="3835400"/>
            <a:ext cx="2857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Non-key attributes depend on the full PK.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072207" y="2895600"/>
            <a:ext cx="9144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dirty="0">
                <a:solidFill>
                  <a:srgbClr val="76D9D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→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9367096" y="2362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4AC4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9328996" y="2616200"/>
            <a:ext cx="1092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3NF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095404" y="3479800"/>
            <a:ext cx="3556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No Transitive Dependencies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8108104" y="3835400"/>
            <a:ext cx="35306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Non-key attributes don't depend on other non-keys.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254000" y="4648200"/>
            <a:ext cx="11684000" cy="914400"/>
          </a:xfrm>
          <a:custGeom>
            <a:avLst/>
            <a:gdLst/>
            <a:ahLst/>
            <a:cxnLst/>
            <a:rect l="l" t="t" r="r" b="b"/>
            <a:pathLst>
              <a:path w="11684000" h="914400">
                <a:moveTo>
                  <a:pt x="101599" y="0"/>
                </a:moveTo>
                <a:lnTo>
                  <a:pt x="11582401" y="0"/>
                </a:lnTo>
                <a:cubicBezTo>
                  <a:pt x="11638513" y="0"/>
                  <a:pt x="11684000" y="45487"/>
                  <a:pt x="11684000" y="101599"/>
                </a:cubicBezTo>
                <a:lnTo>
                  <a:pt x="11684000" y="812801"/>
                </a:lnTo>
                <a:cubicBezTo>
                  <a:pt x="11684000" y="868913"/>
                  <a:pt x="11638513" y="914400"/>
                  <a:pt x="115824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76D9DB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412750" y="4851400"/>
            <a:ext cx="11366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Result:</a:t>
            </a: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Minimized data redundancy and improved data integrity. </a:t>
            </a:r>
            <a:r>
              <a:rPr lang="en-US" sz="1400" b="1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Example:</a:t>
            </a: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Zip Code determines City/State, which was kept for address standardization.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/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Entity Relationship Diagram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465493" y="914400"/>
            <a:ext cx="7454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Entity Relationship Diagram (Simplified)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1574800"/>
            <a:ext cx="11684000" cy="4064000"/>
          </a:xfrm>
          <a:custGeom>
            <a:avLst/>
            <a:gdLst/>
            <a:ahLst/>
            <a:cxnLst/>
            <a:rect l="l" t="t" r="r" b="b"/>
            <a:pathLst>
              <a:path w="11684000" h="4064000">
                <a:moveTo>
                  <a:pt x="101600" y="0"/>
                </a:moveTo>
                <a:lnTo>
                  <a:pt x="11582400" y="0"/>
                </a:lnTo>
                <a:cubicBezTo>
                  <a:pt x="11638475" y="0"/>
                  <a:pt x="11684000" y="45525"/>
                  <a:pt x="11684000" y="101600"/>
                </a:cubicBezTo>
                <a:lnTo>
                  <a:pt x="11684000" y="3962400"/>
                </a:lnTo>
                <a:cubicBezTo>
                  <a:pt x="11684000" y="4018475"/>
                  <a:pt x="11638475" y="4064000"/>
                  <a:pt x="11582400" y="4064000"/>
                </a:cubicBezTo>
                <a:lnTo>
                  <a:pt x="101600" y="4064000"/>
                </a:lnTo>
                <a:cubicBezTo>
                  <a:pt x="45525" y="4064000"/>
                  <a:pt x="0" y="4018475"/>
                  <a:pt x="0" y="3962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C4C6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2"/>
          <p:cNvSpPr/>
          <p:nvPr/>
        </p:nvSpPr>
        <p:spPr>
          <a:xfrm>
            <a:off x="3468793" y="6350000"/>
            <a:ext cx="6707594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https://github.com/karth878/Database-project/blob/main/MedFirst_ERD.mermaid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E59888-6C4C-9F8C-92DB-5478D9CA96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9253" y="1447800"/>
            <a:ext cx="4541417" cy="449580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/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Physical Design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778000"/>
            <a:ext cx="56261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Physical Design Implementation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895600"/>
            <a:ext cx="55372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We converted our logical entities into real Oracle tables, carefully selecting data types for accuracy and efficiency.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810000"/>
            <a:ext cx="5435600" cy="1270000"/>
          </a:xfrm>
          <a:custGeom>
            <a:avLst/>
            <a:gdLst/>
            <a:ahLst/>
            <a:cxnLst/>
            <a:rect l="l" t="t" r="r" b="b"/>
            <a:pathLst>
              <a:path w="5435600" h="1270000">
                <a:moveTo>
                  <a:pt x="101600" y="0"/>
                </a:moveTo>
                <a:lnTo>
                  <a:pt x="5334000" y="0"/>
                </a:lnTo>
                <a:cubicBezTo>
                  <a:pt x="5390075" y="0"/>
                  <a:pt x="5435600" y="45525"/>
                  <a:pt x="5435600" y="101600"/>
                </a:cubicBezTo>
                <a:lnTo>
                  <a:pt x="5435600" y="1168400"/>
                </a:lnTo>
                <a:cubicBezTo>
                  <a:pt x="5435600" y="1224475"/>
                  <a:pt x="5390075" y="1270000"/>
                  <a:pt x="53340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457200" y="4013200"/>
            <a:ext cx="513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Turning Plans into Tables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57200" y="4368800"/>
            <a:ext cx="51181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logical design was translated into a physical schema, ready for implementation.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096000" y="1854200"/>
            <a:ext cx="5842000" cy="914400"/>
          </a:xfrm>
          <a:custGeom>
            <a:avLst/>
            <a:gdLst/>
            <a:ahLst/>
            <a:cxnLst/>
            <a:rect l="l" t="t" r="r" b="b"/>
            <a:pathLst>
              <a:path w="5842000" h="914400">
                <a:moveTo>
                  <a:pt x="101599" y="0"/>
                </a:moveTo>
                <a:lnTo>
                  <a:pt x="5740401" y="0"/>
                </a:lnTo>
                <a:cubicBezTo>
                  <a:pt x="5796513" y="0"/>
                  <a:pt x="5842000" y="45487"/>
                  <a:pt x="5842000" y="101599"/>
                </a:cubicBezTo>
                <a:lnTo>
                  <a:pt x="5842000" y="812801"/>
                </a:lnTo>
                <a:cubicBezTo>
                  <a:pt x="5842000" y="868913"/>
                  <a:pt x="5796513" y="914400"/>
                  <a:pt x="57404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76D9DB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6248400" y="20066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76D9D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6400800" y="2159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69724" y="30182"/>
                </a:moveTo>
                <a:cubicBezTo>
                  <a:pt x="166628" y="23396"/>
                  <a:pt x="159841" y="19050"/>
                  <a:pt x="152400" y="19050"/>
                </a:cubicBezTo>
                <a:cubicBezTo>
                  <a:pt x="144959" y="19050"/>
                  <a:pt x="138172" y="23396"/>
                  <a:pt x="135076" y="30182"/>
                </a:cubicBezTo>
                <a:lnTo>
                  <a:pt x="35421" y="247650"/>
                </a:lnTo>
                <a:lnTo>
                  <a:pt x="28575" y="247650"/>
                </a:lnTo>
                <a:cubicBezTo>
                  <a:pt x="18038" y="247650"/>
                  <a:pt x="9525" y="256163"/>
                  <a:pt x="9525" y="266700"/>
                </a:cubicBezTo>
                <a:cubicBezTo>
                  <a:pt x="9525" y="277237"/>
                  <a:pt x="18038" y="285750"/>
                  <a:pt x="28575" y="285750"/>
                </a:cubicBezTo>
                <a:lnTo>
                  <a:pt x="80962" y="285750"/>
                </a:lnTo>
                <a:cubicBezTo>
                  <a:pt x="91500" y="285750"/>
                  <a:pt x="100013" y="277237"/>
                  <a:pt x="100013" y="266700"/>
                </a:cubicBezTo>
                <a:cubicBezTo>
                  <a:pt x="100013" y="256163"/>
                  <a:pt x="91500" y="247650"/>
                  <a:pt x="80962" y="247650"/>
                </a:cubicBezTo>
                <a:lnTo>
                  <a:pt x="77331" y="247650"/>
                </a:lnTo>
                <a:lnTo>
                  <a:pt x="90428" y="219075"/>
                </a:lnTo>
                <a:lnTo>
                  <a:pt x="214432" y="219075"/>
                </a:lnTo>
                <a:lnTo>
                  <a:pt x="227528" y="247650"/>
                </a:lnTo>
                <a:lnTo>
                  <a:pt x="223897" y="247650"/>
                </a:lnTo>
                <a:cubicBezTo>
                  <a:pt x="213360" y="247650"/>
                  <a:pt x="204847" y="256163"/>
                  <a:pt x="204847" y="266700"/>
                </a:cubicBezTo>
                <a:cubicBezTo>
                  <a:pt x="204847" y="277237"/>
                  <a:pt x="213360" y="285750"/>
                  <a:pt x="223897" y="285750"/>
                </a:cubicBezTo>
                <a:lnTo>
                  <a:pt x="276285" y="285750"/>
                </a:lnTo>
                <a:cubicBezTo>
                  <a:pt x="286822" y="285750"/>
                  <a:pt x="295335" y="277237"/>
                  <a:pt x="295335" y="266700"/>
                </a:cubicBezTo>
                <a:cubicBezTo>
                  <a:pt x="295335" y="256163"/>
                  <a:pt x="286822" y="247650"/>
                  <a:pt x="276285" y="247650"/>
                </a:cubicBezTo>
                <a:lnTo>
                  <a:pt x="269438" y="247650"/>
                </a:lnTo>
                <a:lnTo>
                  <a:pt x="169783" y="30182"/>
                </a:lnTo>
                <a:close/>
                <a:moveTo>
                  <a:pt x="196929" y="180975"/>
                </a:moveTo>
                <a:lnTo>
                  <a:pt x="107871" y="180975"/>
                </a:lnTo>
                <a:lnTo>
                  <a:pt x="152400" y="83820"/>
                </a:lnTo>
                <a:lnTo>
                  <a:pt x="196929" y="180975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061200" y="2006600"/>
            <a:ext cx="2933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VARCHAR2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061200" y="2362200"/>
            <a:ext cx="2908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For text like Names and Addresses.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096000" y="2971800"/>
            <a:ext cx="5842000" cy="914400"/>
          </a:xfrm>
          <a:custGeom>
            <a:avLst/>
            <a:gdLst/>
            <a:ahLst/>
            <a:cxnLst/>
            <a:rect l="l" t="t" r="r" b="b"/>
            <a:pathLst>
              <a:path w="5842000" h="914400">
                <a:moveTo>
                  <a:pt x="101599" y="0"/>
                </a:moveTo>
                <a:lnTo>
                  <a:pt x="5740401" y="0"/>
                </a:lnTo>
                <a:cubicBezTo>
                  <a:pt x="5796513" y="0"/>
                  <a:pt x="5842000" y="45487"/>
                  <a:pt x="5842000" y="101599"/>
                </a:cubicBezTo>
                <a:lnTo>
                  <a:pt x="5842000" y="812801"/>
                </a:lnTo>
                <a:cubicBezTo>
                  <a:pt x="5842000" y="868913"/>
                  <a:pt x="5796513" y="914400"/>
                  <a:pt x="57404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76D9DB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6248400" y="3124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76D9D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2"/>
          <p:cNvSpPr/>
          <p:nvPr/>
        </p:nvSpPr>
        <p:spPr>
          <a:xfrm>
            <a:off x="6438900" y="32766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38100" y="0"/>
                </a:moveTo>
                <a:cubicBezTo>
                  <a:pt x="17085" y="0"/>
                  <a:pt x="0" y="17085"/>
                  <a:pt x="0" y="38100"/>
                </a:cubicBezTo>
                <a:lnTo>
                  <a:pt x="0" y="266700"/>
                </a:lnTo>
                <a:cubicBezTo>
                  <a:pt x="0" y="287715"/>
                  <a:pt x="17085" y="304800"/>
                  <a:pt x="38100" y="304800"/>
                </a:cubicBezTo>
                <a:lnTo>
                  <a:pt x="190500" y="304800"/>
                </a:lnTo>
                <a:cubicBezTo>
                  <a:pt x="211515" y="304800"/>
                  <a:pt x="228600" y="287715"/>
                  <a:pt x="228600" y="266700"/>
                </a:cubicBezTo>
                <a:lnTo>
                  <a:pt x="228600" y="38100"/>
                </a:lnTo>
                <a:cubicBezTo>
                  <a:pt x="228600" y="17085"/>
                  <a:pt x="211515" y="0"/>
                  <a:pt x="190500" y="0"/>
                </a:cubicBezTo>
                <a:lnTo>
                  <a:pt x="38100" y="0"/>
                </a:lnTo>
                <a:close/>
                <a:moveTo>
                  <a:pt x="57150" y="38100"/>
                </a:moveTo>
                <a:lnTo>
                  <a:pt x="171450" y="38100"/>
                </a:lnTo>
                <a:cubicBezTo>
                  <a:pt x="181987" y="38100"/>
                  <a:pt x="190500" y="46613"/>
                  <a:pt x="190500" y="57150"/>
                </a:cubicBezTo>
                <a:lnTo>
                  <a:pt x="190500" y="76200"/>
                </a:lnTo>
                <a:cubicBezTo>
                  <a:pt x="190500" y="86737"/>
                  <a:pt x="181987" y="95250"/>
                  <a:pt x="171450" y="95250"/>
                </a:cubicBezTo>
                <a:lnTo>
                  <a:pt x="57150" y="95250"/>
                </a:lnTo>
                <a:cubicBezTo>
                  <a:pt x="46613" y="95250"/>
                  <a:pt x="38100" y="86737"/>
                  <a:pt x="38100" y="76200"/>
                </a:cubicBezTo>
                <a:lnTo>
                  <a:pt x="38100" y="57150"/>
                </a:lnTo>
                <a:cubicBezTo>
                  <a:pt x="38100" y="46613"/>
                  <a:pt x="46613" y="38100"/>
                  <a:pt x="57150" y="38100"/>
                </a:cubicBezTo>
                <a:close/>
                <a:moveTo>
                  <a:pt x="66675" y="138113"/>
                </a:moveTo>
                <a:cubicBezTo>
                  <a:pt x="66675" y="145998"/>
                  <a:pt x="60273" y="152400"/>
                  <a:pt x="52388" y="152400"/>
                </a:cubicBezTo>
                <a:cubicBezTo>
                  <a:pt x="44502" y="152400"/>
                  <a:pt x="38100" y="145998"/>
                  <a:pt x="38100" y="138113"/>
                </a:cubicBezTo>
                <a:cubicBezTo>
                  <a:pt x="38100" y="130227"/>
                  <a:pt x="44502" y="123825"/>
                  <a:pt x="52388" y="123825"/>
                </a:cubicBezTo>
                <a:cubicBezTo>
                  <a:pt x="60273" y="123825"/>
                  <a:pt x="66675" y="130227"/>
                  <a:pt x="66675" y="138113"/>
                </a:cubicBezTo>
                <a:close/>
                <a:moveTo>
                  <a:pt x="114300" y="152400"/>
                </a:moveTo>
                <a:cubicBezTo>
                  <a:pt x="106415" y="152400"/>
                  <a:pt x="100013" y="145998"/>
                  <a:pt x="100013" y="138113"/>
                </a:cubicBezTo>
                <a:cubicBezTo>
                  <a:pt x="100013" y="130227"/>
                  <a:pt x="106415" y="123825"/>
                  <a:pt x="114300" y="123825"/>
                </a:cubicBezTo>
                <a:cubicBezTo>
                  <a:pt x="122185" y="123825"/>
                  <a:pt x="128588" y="130227"/>
                  <a:pt x="128588" y="138113"/>
                </a:cubicBezTo>
                <a:cubicBezTo>
                  <a:pt x="128588" y="145998"/>
                  <a:pt x="122185" y="152400"/>
                  <a:pt x="114300" y="152400"/>
                </a:cubicBezTo>
                <a:close/>
                <a:moveTo>
                  <a:pt x="190500" y="138113"/>
                </a:moveTo>
                <a:cubicBezTo>
                  <a:pt x="190500" y="145998"/>
                  <a:pt x="184098" y="152400"/>
                  <a:pt x="176212" y="152400"/>
                </a:cubicBezTo>
                <a:cubicBezTo>
                  <a:pt x="168327" y="152400"/>
                  <a:pt x="161925" y="145998"/>
                  <a:pt x="161925" y="138113"/>
                </a:cubicBezTo>
                <a:cubicBezTo>
                  <a:pt x="161925" y="130227"/>
                  <a:pt x="168327" y="123825"/>
                  <a:pt x="176212" y="123825"/>
                </a:cubicBezTo>
                <a:cubicBezTo>
                  <a:pt x="184098" y="123825"/>
                  <a:pt x="190500" y="130227"/>
                  <a:pt x="190500" y="138113"/>
                </a:cubicBezTo>
                <a:close/>
                <a:moveTo>
                  <a:pt x="52388" y="209550"/>
                </a:moveTo>
                <a:cubicBezTo>
                  <a:pt x="44502" y="209550"/>
                  <a:pt x="38100" y="203148"/>
                  <a:pt x="38100" y="195263"/>
                </a:cubicBezTo>
                <a:cubicBezTo>
                  <a:pt x="38100" y="187377"/>
                  <a:pt x="44502" y="180975"/>
                  <a:pt x="52388" y="180975"/>
                </a:cubicBezTo>
                <a:cubicBezTo>
                  <a:pt x="60273" y="180975"/>
                  <a:pt x="66675" y="187377"/>
                  <a:pt x="66675" y="195263"/>
                </a:cubicBezTo>
                <a:cubicBezTo>
                  <a:pt x="66675" y="203148"/>
                  <a:pt x="60273" y="209550"/>
                  <a:pt x="52388" y="209550"/>
                </a:cubicBezTo>
                <a:close/>
                <a:moveTo>
                  <a:pt x="128588" y="195263"/>
                </a:moveTo>
                <a:cubicBezTo>
                  <a:pt x="128588" y="203148"/>
                  <a:pt x="122185" y="209550"/>
                  <a:pt x="114300" y="209550"/>
                </a:cubicBezTo>
                <a:cubicBezTo>
                  <a:pt x="106415" y="209550"/>
                  <a:pt x="100013" y="203148"/>
                  <a:pt x="100013" y="195263"/>
                </a:cubicBezTo>
                <a:cubicBezTo>
                  <a:pt x="100013" y="187377"/>
                  <a:pt x="106415" y="180975"/>
                  <a:pt x="114300" y="180975"/>
                </a:cubicBezTo>
                <a:cubicBezTo>
                  <a:pt x="122185" y="180975"/>
                  <a:pt x="128588" y="187377"/>
                  <a:pt x="128588" y="195263"/>
                </a:cubicBezTo>
                <a:close/>
                <a:moveTo>
                  <a:pt x="176212" y="209550"/>
                </a:moveTo>
                <a:cubicBezTo>
                  <a:pt x="168327" y="209550"/>
                  <a:pt x="161925" y="203148"/>
                  <a:pt x="161925" y="195263"/>
                </a:cubicBezTo>
                <a:cubicBezTo>
                  <a:pt x="161925" y="187377"/>
                  <a:pt x="168327" y="180975"/>
                  <a:pt x="176212" y="180975"/>
                </a:cubicBezTo>
                <a:cubicBezTo>
                  <a:pt x="184098" y="180975"/>
                  <a:pt x="190500" y="187377"/>
                  <a:pt x="190500" y="195263"/>
                </a:cubicBezTo>
                <a:cubicBezTo>
                  <a:pt x="190500" y="203148"/>
                  <a:pt x="184098" y="209550"/>
                  <a:pt x="176212" y="209550"/>
                </a:cubicBezTo>
                <a:close/>
                <a:moveTo>
                  <a:pt x="38100" y="252413"/>
                </a:moveTo>
                <a:cubicBezTo>
                  <a:pt x="38100" y="244495"/>
                  <a:pt x="44470" y="238125"/>
                  <a:pt x="52388" y="238125"/>
                </a:cubicBezTo>
                <a:lnTo>
                  <a:pt x="119062" y="238125"/>
                </a:lnTo>
                <a:cubicBezTo>
                  <a:pt x="126980" y="238125"/>
                  <a:pt x="133350" y="244495"/>
                  <a:pt x="133350" y="252413"/>
                </a:cubicBezTo>
                <a:cubicBezTo>
                  <a:pt x="133350" y="260330"/>
                  <a:pt x="126980" y="266700"/>
                  <a:pt x="119062" y="266700"/>
                </a:cubicBezTo>
                <a:lnTo>
                  <a:pt x="52388" y="266700"/>
                </a:lnTo>
                <a:cubicBezTo>
                  <a:pt x="44470" y="266700"/>
                  <a:pt x="38100" y="260330"/>
                  <a:pt x="38100" y="252413"/>
                </a:cubicBezTo>
                <a:close/>
                <a:moveTo>
                  <a:pt x="176212" y="238125"/>
                </a:moveTo>
                <a:cubicBezTo>
                  <a:pt x="184130" y="238125"/>
                  <a:pt x="190500" y="244495"/>
                  <a:pt x="190500" y="252413"/>
                </a:cubicBezTo>
                <a:cubicBezTo>
                  <a:pt x="190500" y="260330"/>
                  <a:pt x="184130" y="266700"/>
                  <a:pt x="176212" y="266700"/>
                </a:cubicBezTo>
                <a:cubicBezTo>
                  <a:pt x="168295" y="266700"/>
                  <a:pt x="161925" y="260330"/>
                  <a:pt x="161925" y="252413"/>
                </a:cubicBezTo>
                <a:cubicBezTo>
                  <a:pt x="161925" y="244495"/>
                  <a:pt x="168295" y="238125"/>
                  <a:pt x="176212" y="238125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7061200" y="3124200"/>
            <a:ext cx="2755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NUMBER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061200" y="3479800"/>
            <a:ext cx="2730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For IDs, Temperature, and Pulse.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6096000" y="4089400"/>
            <a:ext cx="5842000" cy="914400"/>
          </a:xfrm>
          <a:custGeom>
            <a:avLst/>
            <a:gdLst/>
            <a:ahLst/>
            <a:cxnLst/>
            <a:rect l="l" t="t" r="r" b="b"/>
            <a:pathLst>
              <a:path w="5842000" h="914400">
                <a:moveTo>
                  <a:pt x="101599" y="0"/>
                </a:moveTo>
                <a:lnTo>
                  <a:pt x="5740401" y="0"/>
                </a:lnTo>
                <a:cubicBezTo>
                  <a:pt x="5796513" y="0"/>
                  <a:pt x="5842000" y="45487"/>
                  <a:pt x="5842000" y="101599"/>
                </a:cubicBezTo>
                <a:lnTo>
                  <a:pt x="5842000" y="812801"/>
                </a:lnTo>
                <a:cubicBezTo>
                  <a:pt x="5842000" y="868913"/>
                  <a:pt x="5796513" y="914400"/>
                  <a:pt x="57404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76D9DB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6"/>
          <p:cNvSpPr/>
          <p:nvPr/>
        </p:nvSpPr>
        <p:spPr>
          <a:xfrm>
            <a:off x="6248400" y="4241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76D9D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7"/>
          <p:cNvSpPr/>
          <p:nvPr/>
        </p:nvSpPr>
        <p:spPr>
          <a:xfrm>
            <a:off x="6419850" y="43942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76200" y="0"/>
                </a:moveTo>
                <a:cubicBezTo>
                  <a:pt x="86737" y="0"/>
                  <a:pt x="95250" y="8513"/>
                  <a:pt x="95250" y="19050"/>
                </a:cubicBezTo>
                <a:lnTo>
                  <a:pt x="95250" y="38100"/>
                </a:lnTo>
                <a:lnTo>
                  <a:pt x="171450" y="38100"/>
                </a:lnTo>
                <a:lnTo>
                  <a:pt x="171450" y="19050"/>
                </a:lnTo>
                <a:cubicBezTo>
                  <a:pt x="171450" y="8513"/>
                  <a:pt x="179963" y="0"/>
                  <a:pt x="190500" y="0"/>
                </a:cubicBezTo>
                <a:cubicBezTo>
                  <a:pt x="201037" y="0"/>
                  <a:pt x="209550" y="8513"/>
                  <a:pt x="209550" y="19050"/>
                </a:cubicBezTo>
                <a:lnTo>
                  <a:pt x="209550" y="38100"/>
                </a:lnTo>
                <a:lnTo>
                  <a:pt x="228600" y="38100"/>
                </a:lnTo>
                <a:cubicBezTo>
                  <a:pt x="249615" y="38100"/>
                  <a:pt x="266700" y="55185"/>
                  <a:pt x="266700" y="76200"/>
                </a:cubicBezTo>
                <a:lnTo>
                  <a:pt x="266700" y="247650"/>
                </a:lnTo>
                <a:cubicBezTo>
                  <a:pt x="266700" y="268665"/>
                  <a:pt x="249615" y="285750"/>
                  <a:pt x="228600" y="285750"/>
                </a:cubicBezTo>
                <a:lnTo>
                  <a:pt x="38100" y="285750"/>
                </a:lnTo>
                <a:cubicBezTo>
                  <a:pt x="17085" y="285750"/>
                  <a:pt x="0" y="268665"/>
                  <a:pt x="0" y="247650"/>
                </a:cubicBezTo>
                <a:lnTo>
                  <a:pt x="0" y="76200"/>
                </a:lnTo>
                <a:cubicBezTo>
                  <a:pt x="0" y="55185"/>
                  <a:pt x="17085" y="38100"/>
                  <a:pt x="38100" y="38100"/>
                </a:cubicBezTo>
                <a:lnTo>
                  <a:pt x="57150" y="38100"/>
                </a:lnTo>
                <a:lnTo>
                  <a:pt x="57150" y="19050"/>
                </a:lnTo>
                <a:cubicBezTo>
                  <a:pt x="57150" y="8513"/>
                  <a:pt x="65663" y="0"/>
                  <a:pt x="76200" y="0"/>
                </a:cubicBezTo>
                <a:close/>
                <a:moveTo>
                  <a:pt x="38100" y="142875"/>
                </a:moveTo>
                <a:lnTo>
                  <a:pt x="38100" y="161925"/>
                </a:lnTo>
                <a:cubicBezTo>
                  <a:pt x="38100" y="167164"/>
                  <a:pt x="42386" y="171450"/>
                  <a:pt x="47625" y="171450"/>
                </a:cubicBezTo>
                <a:lnTo>
                  <a:pt x="66675" y="171450"/>
                </a:lnTo>
                <a:cubicBezTo>
                  <a:pt x="71914" y="171450"/>
                  <a:pt x="76200" y="167164"/>
                  <a:pt x="76200" y="161925"/>
                </a:cubicBezTo>
                <a:lnTo>
                  <a:pt x="76200" y="142875"/>
                </a:lnTo>
                <a:cubicBezTo>
                  <a:pt x="76200" y="137636"/>
                  <a:pt x="71914" y="133350"/>
                  <a:pt x="66675" y="133350"/>
                </a:cubicBezTo>
                <a:lnTo>
                  <a:pt x="47625" y="133350"/>
                </a:lnTo>
                <a:cubicBezTo>
                  <a:pt x="42386" y="133350"/>
                  <a:pt x="38100" y="137636"/>
                  <a:pt x="38100" y="142875"/>
                </a:cubicBezTo>
                <a:close/>
                <a:moveTo>
                  <a:pt x="114300" y="142875"/>
                </a:moveTo>
                <a:lnTo>
                  <a:pt x="114300" y="161925"/>
                </a:lnTo>
                <a:cubicBezTo>
                  <a:pt x="114300" y="167164"/>
                  <a:pt x="118586" y="171450"/>
                  <a:pt x="123825" y="171450"/>
                </a:cubicBezTo>
                <a:lnTo>
                  <a:pt x="142875" y="171450"/>
                </a:lnTo>
                <a:cubicBezTo>
                  <a:pt x="148114" y="171450"/>
                  <a:pt x="152400" y="167164"/>
                  <a:pt x="152400" y="161925"/>
                </a:cubicBezTo>
                <a:lnTo>
                  <a:pt x="152400" y="142875"/>
                </a:lnTo>
                <a:cubicBezTo>
                  <a:pt x="152400" y="137636"/>
                  <a:pt x="148114" y="133350"/>
                  <a:pt x="142875" y="133350"/>
                </a:cubicBezTo>
                <a:lnTo>
                  <a:pt x="123825" y="133350"/>
                </a:lnTo>
                <a:cubicBezTo>
                  <a:pt x="118586" y="133350"/>
                  <a:pt x="114300" y="137636"/>
                  <a:pt x="114300" y="142875"/>
                </a:cubicBezTo>
                <a:close/>
                <a:moveTo>
                  <a:pt x="200025" y="133350"/>
                </a:moveTo>
                <a:cubicBezTo>
                  <a:pt x="194786" y="133350"/>
                  <a:pt x="190500" y="137636"/>
                  <a:pt x="190500" y="142875"/>
                </a:cubicBezTo>
                <a:lnTo>
                  <a:pt x="190500" y="161925"/>
                </a:lnTo>
                <a:cubicBezTo>
                  <a:pt x="190500" y="167164"/>
                  <a:pt x="194786" y="171450"/>
                  <a:pt x="200025" y="171450"/>
                </a:cubicBezTo>
                <a:lnTo>
                  <a:pt x="219075" y="171450"/>
                </a:lnTo>
                <a:cubicBezTo>
                  <a:pt x="224314" y="171450"/>
                  <a:pt x="228600" y="167164"/>
                  <a:pt x="228600" y="161925"/>
                </a:cubicBezTo>
                <a:lnTo>
                  <a:pt x="228600" y="142875"/>
                </a:lnTo>
                <a:cubicBezTo>
                  <a:pt x="228600" y="137636"/>
                  <a:pt x="224314" y="133350"/>
                  <a:pt x="219075" y="133350"/>
                </a:cubicBezTo>
                <a:lnTo>
                  <a:pt x="200025" y="133350"/>
                </a:lnTo>
                <a:close/>
                <a:moveTo>
                  <a:pt x="38100" y="219075"/>
                </a:moveTo>
                <a:lnTo>
                  <a:pt x="38100" y="238125"/>
                </a:lnTo>
                <a:cubicBezTo>
                  <a:pt x="38100" y="243364"/>
                  <a:pt x="42386" y="247650"/>
                  <a:pt x="47625" y="247650"/>
                </a:cubicBezTo>
                <a:lnTo>
                  <a:pt x="66675" y="247650"/>
                </a:lnTo>
                <a:cubicBezTo>
                  <a:pt x="71914" y="247650"/>
                  <a:pt x="76200" y="243364"/>
                  <a:pt x="76200" y="238125"/>
                </a:cubicBezTo>
                <a:lnTo>
                  <a:pt x="76200" y="219075"/>
                </a:lnTo>
                <a:cubicBezTo>
                  <a:pt x="76200" y="213836"/>
                  <a:pt x="71914" y="209550"/>
                  <a:pt x="66675" y="209550"/>
                </a:cubicBezTo>
                <a:lnTo>
                  <a:pt x="47625" y="209550"/>
                </a:lnTo>
                <a:cubicBezTo>
                  <a:pt x="42386" y="209550"/>
                  <a:pt x="38100" y="213836"/>
                  <a:pt x="38100" y="219075"/>
                </a:cubicBezTo>
                <a:close/>
                <a:moveTo>
                  <a:pt x="123825" y="209550"/>
                </a:moveTo>
                <a:cubicBezTo>
                  <a:pt x="118586" y="209550"/>
                  <a:pt x="114300" y="213836"/>
                  <a:pt x="114300" y="219075"/>
                </a:cubicBezTo>
                <a:lnTo>
                  <a:pt x="114300" y="238125"/>
                </a:lnTo>
                <a:cubicBezTo>
                  <a:pt x="114300" y="243364"/>
                  <a:pt x="118586" y="247650"/>
                  <a:pt x="123825" y="247650"/>
                </a:cubicBezTo>
                <a:lnTo>
                  <a:pt x="142875" y="247650"/>
                </a:lnTo>
                <a:cubicBezTo>
                  <a:pt x="148114" y="247650"/>
                  <a:pt x="152400" y="243364"/>
                  <a:pt x="152400" y="238125"/>
                </a:cubicBezTo>
                <a:lnTo>
                  <a:pt x="152400" y="219075"/>
                </a:lnTo>
                <a:cubicBezTo>
                  <a:pt x="152400" y="213836"/>
                  <a:pt x="148114" y="209550"/>
                  <a:pt x="142875" y="209550"/>
                </a:cubicBezTo>
                <a:lnTo>
                  <a:pt x="123825" y="209550"/>
                </a:lnTo>
                <a:close/>
                <a:moveTo>
                  <a:pt x="190500" y="219075"/>
                </a:moveTo>
                <a:lnTo>
                  <a:pt x="190500" y="238125"/>
                </a:lnTo>
                <a:cubicBezTo>
                  <a:pt x="190500" y="243364"/>
                  <a:pt x="194786" y="247650"/>
                  <a:pt x="200025" y="247650"/>
                </a:cubicBezTo>
                <a:lnTo>
                  <a:pt x="219075" y="247650"/>
                </a:lnTo>
                <a:cubicBezTo>
                  <a:pt x="224314" y="247650"/>
                  <a:pt x="228600" y="243364"/>
                  <a:pt x="228600" y="238125"/>
                </a:cubicBezTo>
                <a:lnTo>
                  <a:pt x="228600" y="219075"/>
                </a:lnTo>
                <a:cubicBezTo>
                  <a:pt x="228600" y="213836"/>
                  <a:pt x="224314" y="209550"/>
                  <a:pt x="219075" y="209550"/>
                </a:cubicBezTo>
                <a:lnTo>
                  <a:pt x="200025" y="209550"/>
                </a:lnTo>
                <a:cubicBezTo>
                  <a:pt x="194786" y="209550"/>
                  <a:pt x="190500" y="213836"/>
                  <a:pt x="190500" y="219075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8"/>
          <p:cNvSpPr/>
          <p:nvPr/>
        </p:nvSpPr>
        <p:spPr>
          <a:xfrm>
            <a:off x="7061200" y="4241800"/>
            <a:ext cx="3086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DATE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7061200" y="4597400"/>
            <a:ext cx="3060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For Birthdays and Appointment times.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16467" y="1524000"/>
            <a:ext cx="4673600" cy="3810000"/>
          </a:xfrm>
          <a:custGeom>
            <a:avLst/>
            <a:gdLst/>
            <a:ahLst/>
            <a:cxnLst/>
            <a:rect l="l" t="t" r="r" b="b"/>
            <a:pathLst>
              <a:path w="4673600" h="3810000">
                <a:moveTo>
                  <a:pt x="152400" y="0"/>
                </a:moveTo>
                <a:lnTo>
                  <a:pt x="4521200" y="0"/>
                </a:lnTo>
                <a:cubicBezTo>
                  <a:pt x="4605312" y="0"/>
                  <a:pt x="4673600" y="68288"/>
                  <a:pt x="4673600" y="152400"/>
                </a:cubicBezTo>
                <a:lnTo>
                  <a:pt x="4673600" y="3657600"/>
                </a:lnTo>
                <a:cubicBezTo>
                  <a:pt x="4673600" y="3741712"/>
                  <a:pt x="4605312" y="3810000"/>
                  <a:pt x="4521200" y="3810000"/>
                </a:cubicBezTo>
                <a:lnTo>
                  <a:pt x="152400" y="3810000"/>
                </a:lnTo>
                <a:cubicBezTo>
                  <a:pt x="68288" y="3810000"/>
                  <a:pt x="0" y="3741712"/>
                  <a:pt x="0" y="3657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2345267" y="18288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4AC4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2624667" y="2108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00038" y="314325"/>
                </a:moveTo>
                <a:cubicBezTo>
                  <a:pt x="386834" y="314325"/>
                  <a:pt x="457200" y="243959"/>
                  <a:pt x="457200" y="157163"/>
                </a:cubicBezTo>
                <a:cubicBezTo>
                  <a:pt x="457200" y="70366"/>
                  <a:pt x="386834" y="0"/>
                  <a:pt x="300038" y="0"/>
                </a:cubicBezTo>
                <a:cubicBezTo>
                  <a:pt x="213241" y="0"/>
                  <a:pt x="142875" y="70366"/>
                  <a:pt x="142875" y="157163"/>
                </a:cubicBezTo>
                <a:cubicBezTo>
                  <a:pt x="142875" y="173861"/>
                  <a:pt x="145465" y="190024"/>
                  <a:pt x="150287" y="205115"/>
                </a:cubicBezTo>
                <a:lnTo>
                  <a:pt x="6251" y="349151"/>
                </a:lnTo>
                <a:cubicBezTo>
                  <a:pt x="2232" y="353169"/>
                  <a:pt x="0" y="358616"/>
                  <a:pt x="0" y="364331"/>
                </a:cubicBezTo>
                <a:lnTo>
                  <a:pt x="0" y="435769"/>
                </a:lnTo>
                <a:cubicBezTo>
                  <a:pt x="0" y="447645"/>
                  <a:pt x="9555" y="457200"/>
                  <a:pt x="21431" y="457200"/>
                </a:cubicBezTo>
                <a:lnTo>
                  <a:pt x="92869" y="457200"/>
                </a:lnTo>
                <a:cubicBezTo>
                  <a:pt x="104745" y="457200"/>
                  <a:pt x="114300" y="447645"/>
                  <a:pt x="114300" y="435769"/>
                </a:cubicBezTo>
                <a:lnTo>
                  <a:pt x="114300" y="400050"/>
                </a:lnTo>
                <a:lnTo>
                  <a:pt x="150019" y="400050"/>
                </a:lnTo>
                <a:cubicBezTo>
                  <a:pt x="161895" y="400050"/>
                  <a:pt x="171450" y="390495"/>
                  <a:pt x="171450" y="378619"/>
                </a:cubicBezTo>
                <a:lnTo>
                  <a:pt x="171450" y="342900"/>
                </a:lnTo>
                <a:lnTo>
                  <a:pt x="207169" y="342900"/>
                </a:lnTo>
                <a:cubicBezTo>
                  <a:pt x="212884" y="342900"/>
                  <a:pt x="218331" y="340668"/>
                  <a:pt x="222349" y="336649"/>
                </a:cubicBezTo>
                <a:lnTo>
                  <a:pt x="252085" y="306913"/>
                </a:lnTo>
                <a:cubicBezTo>
                  <a:pt x="267176" y="311735"/>
                  <a:pt x="283339" y="314325"/>
                  <a:pt x="300038" y="314325"/>
                </a:cubicBezTo>
                <a:close/>
                <a:moveTo>
                  <a:pt x="335756" y="85725"/>
                </a:moveTo>
                <a:cubicBezTo>
                  <a:pt x="355470" y="85725"/>
                  <a:pt x="371475" y="101730"/>
                  <a:pt x="371475" y="121444"/>
                </a:cubicBezTo>
                <a:cubicBezTo>
                  <a:pt x="371475" y="141157"/>
                  <a:pt x="355470" y="157163"/>
                  <a:pt x="335756" y="157163"/>
                </a:cubicBezTo>
                <a:cubicBezTo>
                  <a:pt x="316043" y="157163"/>
                  <a:pt x="300038" y="141157"/>
                  <a:pt x="300038" y="121444"/>
                </a:cubicBezTo>
                <a:cubicBezTo>
                  <a:pt x="300038" y="101730"/>
                  <a:pt x="316043" y="85725"/>
                  <a:pt x="335756" y="85725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447165" y="3048000"/>
            <a:ext cx="28067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Primary Keys (PK)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99608" y="3556000"/>
            <a:ext cx="3505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</a:t>
            </a:r>
            <a:r>
              <a:rPr lang="en-US" sz="1400" b="1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"Unique ID"</a:t>
            </a: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for each record in a table.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821267" y="4013200"/>
            <a:ext cx="4064000" cy="1016000"/>
          </a:xfrm>
          <a:custGeom>
            <a:avLst/>
            <a:gdLst/>
            <a:ahLst/>
            <a:cxnLst/>
            <a:rect l="l" t="t" r="r" b="b"/>
            <a:pathLst>
              <a:path w="4064000" h="1016000">
                <a:moveTo>
                  <a:pt x="101600" y="0"/>
                </a:moveTo>
                <a:lnTo>
                  <a:pt x="3962400" y="0"/>
                </a:lnTo>
                <a:cubicBezTo>
                  <a:pt x="4018475" y="0"/>
                  <a:pt x="4064000" y="45525"/>
                  <a:pt x="4064000" y="101600"/>
                </a:cubicBezTo>
                <a:lnTo>
                  <a:pt x="4064000" y="914400"/>
                </a:lnTo>
                <a:cubicBezTo>
                  <a:pt x="4064000" y="970475"/>
                  <a:pt x="4018475" y="1016000"/>
                  <a:pt x="39624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76D9DB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929217" y="4165600"/>
            <a:ext cx="3848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Rule: No duplicates allowed.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35567" y="4470400"/>
            <a:ext cx="3835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Example: Every `patient_id` is unique. You can't have two Patient #100s.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715000" y="3048000"/>
            <a:ext cx="11430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6000" dirty="0">
                <a:solidFill>
                  <a:srgbClr val="76D9D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↔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001933" y="1397000"/>
            <a:ext cx="4673600" cy="4064000"/>
          </a:xfrm>
          <a:custGeom>
            <a:avLst/>
            <a:gdLst/>
            <a:ahLst/>
            <a:cxnLst/>
            <a:rect l="l" t="t" r="r" b="b"/>
            <a:pathLst>
              <a:path w="4673600" h="4064000">
                <a:moveTo>
                  <a:pt x="152400" y="0"/>
                </a:moveTo>
                <a:lnTo>
                  <a:pt x="4521200" y="0"/>
                </a:lnTo>
                <a:cubicBezTo>
                  <a:pt x="4605312" y="0"/>
                  <a:pt x="4673600" y="68288"/>
                  <a:pt x="4673600" y="152400"/>
                </a:cubicBezTo>
                <a:lnTo>
                  <a:pt x="4673600" y="3911600"/>
                </a:lnTo>
                <a:cubicBezTo>
                  <a:pt x="4673600" y="3995712"/>
                  <a:pt x="4605312" y="4064000"/>
                  <a:pt x="4521200" y="4064000"/>
                </a:cubicBezTo>
                <a:lnTo>
                  <a:pt x="152400" y="4064000"/>
                </a:lnTo>
                <a:cubicBezTo>
                  <a:pt x="68288" y="4064000"/>
                  <a:pt x="0" y="3995712"/>
                  <a:pt x="0" y="3911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8830733" y="17018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4AC4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9081558" y="19812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374600" y="85725"/>
                </a:moveTo>
                <a:cubicBezTo>
                  <a:pt x="359777" y="85725"/>
                  <a:pt x="345400" y="89743"/>
                  <a:pt x="332809" y="97066"/>
                </a:cubicBezTo>
                <a:cubicBezTo>
                  <a:pt x="318701" y="82778"/>
                  <a:pt x="302270" y="70812"/>
                  <a:pt x="284143" y="61793"/>
                </a:cubicBezTo>
                <a:cubicBezTo>
                  <a:pt x="309324" y="40362"/>
                  <a:pt x="341382" y="28575"/>
                  <a:pt x="374600" y="28575"/>
                </a:cubicBezTo>
                <a:cubicBezTo>
                  <a:pt x="451753" y="28575"/>
                  <a:pt x="514350" y="91083"/>
                  <a:pt x="514350" y="168325"/>
                </a:cubicBezTo>
                <a:cubicBezTo>
                  <a:pt x="514350" y="205383"/>
                  <a:pt x="499616" y="240923"/>
                  <a:pt x="473452" y="267087"/>
                </a:cubicBezTo>
                <a:lnTo>
                  <a:pt x="409962" y="330577"/>
                </a:lnTo>
                <a:cubicBezTo>
                  <a:pt x="383798" y="356741"/>
                  <a:pt x="348258" y="371475"/>
                  <a:pt x="311200" y="371475"/>
                </a:cubicBezTo>
                <a:cubicBezTo>
                  <a:pt x="234047" y="371475"/>
                  <a:pt x="171450" y="308967"/>
                  <a:pt x="171450" y="231725"/>
                </a:cubicBezTo>
                <a:cubicBezTo>
                  <a:pt x="171450" y="230386"/>
                  <a:pt x="171450" y="229046"/>
                  <a:pt x="171539" y="227707"/>
                </a:cubicBezTo>
                <a:cubicBezTo>
                  <a:pt x="171986" y="211901"/>
                  <a:pt x="185112" y="199489"/>
                  <a:pt x="200918" y="199936"/>
                </a:cubicBezTo>
                <a:cubicBezTo>
                  <a:pt x="216724" y="200382"/>
                  <a:pt x="229136" y="213509"/>
                  <a:pt x="228689" y="229314"/>
                </a:cubicBezTo>
                <a:cubicBezTo>
                  <a:pt x="228689" y="230118"/>
                  <a:pt x="228689" y="230922"/>
                  <a:pt x="228689" y="231636"/>
                </a:cubicBezTo>
                <a:cubicBezTo>
                  <a:pt x="228689" y="277267"/>
                  <a:pt x="265658" y="314236"/>
                  <a:pt x="311289" y="314236"/>
                </a:cubicBezTo>
                <a:cubicBezTo>
                  <a:pt x="333167" y="314236"/>
                  <a:pt x="354151" y="305574"/>
                  <a:pt x="369689" y="290036"/>
                </a:cubicBezTo>
                <a:lnTo>
                  <a:pt x="433179" y="226546"/>
                </a:lnTo>
                <a:cubicBezTo>
                  <a:pt x="448628" y="211098"/>
                  <a:pt x="457379" y="190024"/>
                  <a:pt x="457379" y="168146"/>
                </a:cubicBezTo>
                <a:cubicBezTo>
                  <a:pt x="457379" y="122515"/>
                  <a:pt x="420410" y="85546"/>
                  <a:pt x="374779" y="85546"/>
                </a:cubicBezTo>
                <a:close/>
                <a:moveTo>
                  <a:pt x="245745" y="154751"/>
                </a:moveTo>
                <a:cubicBezTo>
                  <a:pt x="244048" y="154037"/>
                  <a:pt x="242352" y="153055"/>
                  <a:pt x="240834" y="151983"/>
                </a:cubicBezTo>
                <a:cubicBezTo>
                  <a:pt x="229582" y="146179"/>
                  <a:pt x="216724" y="142875"/>
                  <a:pt x="203240" y="142875"/>
                </a:cubicBezTo>
                <a:cubicBezTo>
                  <a:pt x="181362" y="142875"/>
                  <a:pt x="160377" y="151537"/>
                  <a:pt x="144840" y="167074"/>
                </a:cubicBezTo>
                <a:lnTo>
                  <a:pt x="81349" y="230565"/>
                </a:lnTo>
                <a:cubicBezTo>
                  <a:pt x="65901" y="246013"/>
                  <a:pt x="57150" y="267087"/>
                  <a:pt x="57150" y="288965"/>
                </a:cubicBezTo>
                <a:cubicBezTo>
                  <a:pt x="57150" y="334595"/>
                  <a:pt x="94119" y="371564"/>
                  <a:pt x="139750" y="371564"/>
                </a:cubicBezTo>
                <a:cubicBezTo>
                  <a:pt x="154484" y="371564"/>
                  <a:pt x="168860" y="367635"/>
                  <a:pt x="181451" y="360313"/>
                </a:cubicBezTo>
                <a:cubicBezTo>
                  <a:pt x="195560" y="374600"/>
                  <a:pt x="211991" y="386566"/>
                  <a:pt x="230207" y="395585"/>
                </a:cubicBezTo>
                <a:cubicBezTo>
                  <a:pt x="205026" y="416927"/>
                  <a:pt x="173057" y="428804"/>
                  <a:pt x="139750" y="428804"/>
                </a:cubicBezTo>
                <a:cubicBezTo>
                  <a:pt x="62597" y="428804"/>
                  <a:pt x="0" y="366296"/>
                  <a:pt x="0" y="289054"/>
                </a:cubicBezTo>
                <a:cubicBezTo>
                  <a:pt x="0" y="251996"/>
                  <a:pt x="14734" y="216456"/>
                  <a:pt x="40898" y="190292"/>
                </a:cubicBezTo>
                <a:lnTo>
                  <a:pt x="104388" y="126802"/>
                </a:lnTo>
                <a:cubicBezTo>
                  <a:pt x="130552" y="100638"/>
                  <a:pt x="166092" y="85904"/>
                  <a:pt x="203150" y="85904"/>
                </a:cubicBezTo>
                <a:cubicBezTo>
                  <a:pt x="280481" y="85904"/>
                  <a:pt x="342900" y="148947"/>
                  <a:pt x="342900" y="226010"/>
                </a:cubicBezTo>
                <a:cubicBezTo>
                  <a:pt x="342900" y="227171"/>
                  <a:pt x="342900" y="228332"/>
                  <a:pt x="342900" y="229493"/>
                </a:cubicBezTo>
                <a:cubicBezTo>
                  <a:pt x="342543" y="245299"/>
                  <a:pt x="329416" y="257711"/>
                  <a:pt x="313611" y="257354"/>
                </a:cubicBezTo>
                <a:cubicBezTo>
                  <a:pt x="297805" y="256996"/>
                  <a:pt x="285393" y="243870"/>
                  <a:pt x="285750" y="228064"/>
                </a:cubicBezTo>
                <a:cubicBezTo>
                  <a:pt x="285750" y="227350"/>
                  <a:pt x="285750" y="226725"/>
                  <a:pt x="285750" y="226010"/>
                </a:cubicBezTo>
                <a:cubicBezTo>
                  <a:pt x="285750" y="195917"/>
                  <a:pt x="269677" y="169485"/>
                  <a:pt x="245745" y="15493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7949777" y="2921000"/>
            <a:ext cx="2781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Foreign Keys (FK)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262283" y="3429000"/>
            <a:ext cx="4152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</a:t>
            </a:r>
            <a:r>
              <a:rPr lang="en-US" sz="1400" b="1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"Link"</a:t>
            </a: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that creates a relationship between tables.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306733" y="4140200"/>
            <a:ext cx="4064000" cy="1016000"/>
          </a:xfrm>
          <a:custGeom>
            <a:avLst/>
            <a:gdLst/>
            <a:ahLst/>
            <a:cxnLst/>
            <a:rect l="l" t="t" r="r" b="b"/>
            <a:pathLst>
              <a:path w="4064000" h="1016000">
                <a:moveTo>
                  <a:pt x="101600" y="0"/>
                </a:moveTo>
                <a:lnTo>
                  <a:pt x="3962400" y="0"/>
                </a:lnTo>
                <a:cubicBezTo>
                  <a:pt x="4018475" y="0"/>
                  <a:pt x="4064000" y="45525"/>
                  <a:pt x="4064000" y="101600"/>
                </a:cubicBezTo>
                <a:lnTo>
                  <a:pt x="4064000" y="914400"/>
                </a:lnTo>
                <a:cubicBezTo>
                  <a:pt x="4064000" y="970475"/>
                  <a:pt x="4018475" y="1016000"/>
                  <a:pt x="39624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76D9DB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7414683" y="4292600"/>
            <a:ext cx="3848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Rule: Must reference an existing record.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7421033" y="4597400"/>
            <a:ext cx="3835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Example: An appointment *must* be linked to a real patient in the system.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6637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Business Rules with Check Constraints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03200" y="2527300"/>
            <a:ext cx="1178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CHECK constraints act as automatic validation to prevent bad data from entering the database.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238500"/>
            <a:ext cx="3695700" cy="1955800"/>
          </a:xfrm>
          <a:custGeom>
            <a:avLst/>
            <a:gdLst/>
            <a:ahLst/>
            <a:cxnLst/>
            <a:rect l="l" t="t" r="r" b="b"/>
            <a:pathLst>
              <a:path w="3695700" h="1955800">
                <a:moveTo>
                  <a:pt x="101604" y="0"/>
                </a:moveTo>
                <a:lnTo>
                  <a:pt x="3594096" y="0"/>
                </a:lnTo>
                <a:cubicBezTo>
                  <a:pt x="3650210" y="0"/>
                  <a:pt x="3695700" y="45490"/>
                  <a:pt x="3695700" y="101604"/>
                </a:cubicBezTo>
                <a:lnTo>
                  <a:pt x="3695700" y="1854196"/>
                </a:lnTo>
                <a:cubicBezTo>
                  <a:pt x="3695700" y="1910310"/>
                  <a:pt x="3650210" y="1955800"/>
                  <a:pt x="3594096" y="1955800"/>
                </a:cubicBezTo>
                <a:lnTo>
                  <a:pt x="101604" y="1955800"/>
                </a:lnTo>
                <a:cubicBezTo>
                  <a:pt x="45490" y="1955800"/>
                  <a:pt x="0" y="1910310"/>
                  <a:pt x="0" y="18541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400050" y="3441700"/>
            <a:ext cx="340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Gender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12750" y="3898900"/>
            <a:ext cx="3378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Must be 'M', 'F', or 'O'.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57200" y="4305300"/>
            <a:ext cx="3263900" cy="406400"/>
          </a:xfrm>
          <a:custGeom>
            <a:avLst/>
            <a:gdLst/>
            <a:ahLst/>
            <a:cxnLst/>
            <a:rect l="l" t="t" r="r" b="b"/>
            <a:pathLst>
              <a:path w="3263900" h="406400">
                <a:moveTo>
                  <a:pt x="50800" y="0"/>
                </a:moveTo>
                <a:lnTo>
                  <a:pt x="3213100" y="0"/>
                </a:lnTo>
                <a:cubicBezTo>
                  <a:pt x="3241137" y="0"/>
                  <a:pt x="3263900" y="22763"/>
                  <a:pt x="3263900" y="50800"/>
                </a:cubicBezTo>
                <a:lnTo>
                  <a:pt x="3263900" y="355600"/>
                </a:lnTo>
                <a:cubicBezTo>
                  <a:pt x="3263900" y="383637"/>
                  <a:pt x="3241137" y="406400"/>
                  <a:pt x="32131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28282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419100" y="4305300"/>
            <a:ext cx="3340100" cy="4064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CHECK (gender IN ('M', 'F', 'O'))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250267" y="3238500"/>
            <a:ext cx="3695700" cy="1955800"/>
          </a:xfrm>
          <a:custGeom>
            <a:avLst/>
            <a:gdLst/>
            <a:ahLst/>
            <a:cxnLst/>
            <a:rect l="l" t="t" r="r" b="b"/>
            <a:pathLst>
              <a:path w="3695700" h="1955800">
                <a:moveTo>
                  <a:pt x="101604" y="0"/>
                </a:moveTo>
                <a:lnTo>
                  <a:pt x="3594096" y="0"/>
                </a:lnTo>
                <a:cubicBezTo>
                  <a:pt x="3650210" y="0"/>
                  <a:pt x="3695700" y="45490"/>
                  <a:pt x="3695700" y="101604"/>
                </a:cubicBezTo>
                <a:lnTo>
                  <a:pt x="3695700" y="1854196"/>
                </a:lnTo>
                <a:cubicBezTo>
                  <a:pt x="3695700" y="1910310"/>
                  <a:pt x="3650210" y="1955800"/>
                  <a:pt x="3594096" y="1955800"/>
                </a:cubicBezTo>
                <a:lnTo>
                  <a:pt x="101604" y="1955800"/>
                </a:lnTo>
                <a:cubicBezTo>
                  <a:pt x="45490" y="1955800"/>
                  <a:pt x="0" y="1910310"/>
                  <a:pt x="0" y="18541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4396317" y="3441700"/>
            <a:ext cx="340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Severity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409017" y="3898900"/>
            <a:ext cx="3378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Must be a number from 1 (Low) to 5 (Critical).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453467" y="4559300"/>
            <a:ext cx="3263900" cy="406400"/>
          </a:xfrm>
          <a:custGeom>
            <a:avLst/>
            <a:gdLst/>
            <a:ahLst/>
            <a:cxnLst/>
            <a:rect l="l" t="t" r="r" b="b"/>
            <a:pathLst>
              <a:path w="3263900" h="406400">
                <a:moveTo>
                  <a:pt x="50800" y="0"/>
                </a:moveTo>
                <a:lnTo>
                  <a:pt x="3213100" y="0"/>
                </a:lnTo>
                <a:cubicBezTo>
                  <a:pt x="3241137" y="0"/>
                  <a:pt x="3263900" y="22763"/>
                  <a:pt x="3263900" y="50800"/>
                </a:cubicBezTo>
                <a:lnTo>
                  <a:pt x="3263900" y="355600"/>
                </a:lnTo>
                <a:cubicBezTo>
                  <a:pt x="3263900" y="383637"/>
                  <a:pt x="3241137" y="406400"/>
                  <a:pt x="32131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28282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4415367" y="4559300"/>
            <a:ext cx="3340100" cy="4064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CHECK (severity BETWEEN 1 AND 5)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8246533" y="3238500"/>
            <a:ext cx="3695700" cy="1955800"/>
          </a:xfrm>
          <a:custGeom>
            <a:avLst/>
            <a:gdLst/>
            <a:ahLst/>
            <a:cxnLst/>
            <a:rect l="l" t="t" r="r" b="b"/>
            <a:pathLst>
              <a:path w="3695700" h="1955800">
                <a:moveTo>
                  <a:pt x="101604" y="0"/>
                </a:moveTo>
                <a:lnTo>
                  <a:pt x="3594096" y="0"/>
                </a:lnTo>
                <a:cubicBezTo>
                  <a:pt x="3650210" y="0"/>
                  <a:pt x="3695700" y="45490"/>
                  <a:pt x="3695700" y="101604"/>
                </a:cubicBezTo>
                <a:lnTo>
                  <a:pt x="3695700" y="1854196"/>
                </a:lnTo>
                <a:cubicBezTo>
                  <a:pt x="3695700" y="1910310"/>
                  <a:pt x="3650210" y="1955800"/>
                  <a:pt x="3594096" y="1955800"/>
                </a:cubicBezTo>
                <a:lnTo>
                  <a:pt x="101604" y="1955800"/>
                </a:lnTo>
                <a:cubicBezTo>
                  <a:pt x="45490" y="1955800"/>
                  <a:pt x="0" y="1910310"/>
                  <a:pt x="0" y="18541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8392583" y="3441700"/>
            <a:ext cx="340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Status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8405283" y="3898900"/>
            <a:ext cx="3378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Must be 'Scheduled', 'Completed', or 'Cancelled'.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8449733" y="4559300"/>
            <a:ext cx="3263900" cy="406400"/>
          </a:xfrm>
          <a:custGeom>
            <a:avLst/>
            <a:gdLst/>
            <a:ahLst/>
            <a:cxnLst/>
            <a:rect l="l" t="t" r="r" b="b"/>
            <a:pathLst>
              <a:path w="3263900" h="406400">
                <a:moveTo>
                  <a:pt x="50800" y="0"/>
                </a:moveTo>
                <a:lnTo>
                  <a:pt x="3213100" y="0"/>
                </a:lnTo>
                <a:cubicBezTo>
                  <a:pt x="3241137" y="0"/>
                  <a:pt x="3263900" y="22763"/>
                  <a:pt x="3263900" y="50800"/>
                </a:cubicBezTo>
                <a:lnTo>
                  <a:pt x="3263900" y="355600"/>
                </a:lnTo>
                <a:cubicBezTo>
                  <a:pt x="3263900" y="383637"/>
                  <a:pt x="3241137" y="406400"/>
                  <a:pt x="32131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28282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8411633" y="4559300"/>
            <a:ext cx="3340100" cy="4064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CHECK (status IN ('Scheduled', ...))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002155" y="4951952"/>
            <a:ext cx="796671" cy="796671"/>
          </a:xfrm>
          <a:prstGeom prst="donut">
            <a:avLst>
              <a:gd name="adj" fmla="val 48877"/>
            </a:avLst>
          </a:prstGeom>
          <a:solidFill>
            <a:srgbClr val="63BCCA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2002155" y="4951952"/>
            <a:ext cx="796671" cy="79667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1699895" y="-1519158"/>
            <a:ext cx="6027261" cy="6027261"/>
          </a:xfrm>
          <a:prstGeom prst="ellipse">
            <a:avLst/>
          </a:prstGeom>
          <a:gradFill flip="none" rotWithShape="1">
            <a:gsLst>
              <a:gs pos="0">
                <a:srgbClr val="F6F8FD"/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-1699895" y="-1519158"/>
            <a:ext cx="6027261" cy="602726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2528253" y="5004118"/>
            <a:ext cx="326390" cy="32639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2528253" y="5004118"/>
            <a:ext cx="326390" cy="326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952530" y="3782060"/>
            <a:ext cx="4528780" cy="575945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952530" y="3782060"/>
            <a:ext cx="4528780" cy="5759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952490" y="3782060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5952490" y="3782060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005870" y="2903855"/>
            <a:ext cx="447480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6005870" y="2903855"/>
            <a:ext cx="447480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952490" y="2903855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5952490" y="2903855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952530" y="1148715"/>
            <a:ext cx="452814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5952530" y="1148715"/>
            <a:ext cx="452814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952490" y="1148715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5952490" y="1148715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005870" y="2026285"/>
            <a:ext cx="447480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6005870" y="2026285"/>
            <a:ext cx="447480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952490" y="2026285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5952490" y="2026285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005870" y="5537200"/>
            <a:ext cx="447480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6005870" y="5537200"/>
            <a:ext cx="447480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952490" y="5537200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5952490" y="5537200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952530" y="4659630"/>
            <a:ext cx="4528145" cy="576580"/>
          </a:xfrm>
          <a:prstGeom prst="roundRect">
            <a:avLst>
              <a:gd name="adj" fmla="val 50000"/>
            </a:avLst>
          </a:prstGeom>
          <a:solidFill>
            <a:srgbClr val="E2E6E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5952530" y="4659630"/>
            <a:ext cx="4528145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952490" y="4659630"/>
            <a:ext cx="576580" cy="576580"/>
          </a:xfrm>
          <a:prstGeom prst="ellipse">
            <a:avLst/>
          </a:prstGeom>
          <a:solidFill>
            <a:srgbClr val="63BCCA">
              <a:alpha val="9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5952490" y="4659630"/>
            <a:ext cx="576580" cy="5765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45492" y="874233"/>
            <a:ext cx="4389031" cy="9989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005195" y="1256030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699250" y="1256030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Project Overview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005195" y="2133600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699250" y="2133600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Logical Design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005195" y="3011170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699250" y="3011170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Quality &amp; Security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005830" y="3889375"/>
            <a:ext cx="511810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699250" y="3889375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Normalization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005195" y="4766945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699250" y="4766945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Entity Relationship Diagram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005195" y="5644515"/>
            <a:ext cx="512445" cy="3613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699250" y="5644515"/>
            <a:ext cx="3763010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Physical Design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/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Database Scripts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54000" y="2006600"/>
            <a:ext cx="5638800" cy="2844800"/>
          </a:xfrm>
          <a:custGeom>
            <a:avLst/>
            <a:gdLst/>
            <a:ahLst/>
            <a:cxnLst/>
            <a:rect l="l" t="t" r="r" b="b"/>
            <a:pathLst>
              <a:path w="5638800" h="2844800">
                <a:moveTo>
                  <a:pt x="101588" y="0"/>
                </a:moveTo>
                <a:lnTo>
                  <a:pt x="5537212" y="0"/>
                </a:lnTo>
                <a:cubicBezTo>
                  <a:pt x="5593318" y="0"/>
                  <a:pt x="5638800" y="45482"/>
                  <a:pt x="5638800" y="101588"/>
                </a:cubicBezTo>
                <a:lnTo>
                  <a:pt x="5638800" y="2743212"/>
                </a:lnTo>
                <a:cubicBezTo>
                  <a:pt x="5638800" y="2799318"/>
                  <a:pt x="5593318" y="2844800"/>
                  <a:pt x="5537212" y="2844800"/>
                </a:cubicBezTo>
                <a:lnTo>
                  <a:pt x="101588" y="2844800"/>
                </a:lnTo>
                <a:cubicBezTo>
                  <a:pt x="45482" y="2844800"/>
                  <a:pt x="0" y="2799318"/>
                  <a:pt x="0" y="2743212"/>
                </a:cubicBezTo>
                <a:lnTo>
                  <a:pt x="0" y="101588"/>
                </a:lnTo>
                <a:cubicBezTo>
                  <a:pt x="0" y="45482"/>
                  <a:pt x="45482" y="0"/>
                  <a:pt x="101588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558800" y="2311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C4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749300" y="24638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0" y="38100"/>
                </a:moveTo>
                <a:cubicBezTo>
                  <a:pt x="0" y="17085"/>
                  <a:pt x="17085" y="0"/>
                  <a:pt x="38100" y="0"/>
                </a:cubicBezTo>
                <a:lnTo>
                  <a:pt x="127099" y="0"/>
                </a:lnTo>
                <a:cubicBezTo>
                  <a:pt x="137220" y="0"/>
                  <a:pt x="146923" y="3989"/>
                  <a:pt x="154067" y="11132"/>
                </a:cubicBezTo>
                <a:lnTo>
                  <a:pt x="217468" y="74593"/>
                </a:lnTo>
                <a:cubicBezTo>
                  <a:pt x="224611" y="81736"/>
                  <a:pt x="228600" y="91440"/>
                  <a:pt x="228600" y="101560"/>
                </a:cubicBezTo>
                <a:lnTo>
                  <a:pt x="228600" y="266700"/>
                </a:lnTo>
                <a:cubicBezTo>
                  <a:pt x="228600" y="287715"/>
                  <a:pt x="211515" y="304800"/>
                  <a:pt x="190500" y="304800"/>
                </a:cubicBezTo>
                <a:lnTo>
                  <a:pt x="38100" y="304800"/>
                </a:lnTo>
                <a:cubicBezTo>
                  <a:pt x="17085" y="304800"/>
                  <a:pt x="0" y="287715"/>
                  <a:pt x="0" y="266700"/>
                </a:cubicBezTo>
                <a:lnTo>
                  <a:pt x="0" y="38100"/>
                </a:lnTo>
                <a:close/>
                <a:moveTo>
                  <a:pt x="123825" y="34826"/>
                </a:moveTo>
                <a:lnTo>
                  <a:pt x="123825" y="90488"/>
                </a:lnTo>
                <a:cubicBezTo>
                  <a:pt x="123825" y="98405"/>
                  <a:pt x="130195" y="104775"/>
                  <a:pt x="138113" y="104775"/>
                </a:cubicBezTo>
                <a:lnTo>
                  <a:pt x="193774" y="104775"/>
                </a:lnTo>
                <a:lnTo>
                  <a:pt x="123825" y="34826"/>
                </a:lnTo>
                <a:close/>
                <a:moveTo>
                  <a:pt x="91797" y="175974"/>
                </a:moveTo>
                <a:cubicBezTo>
                  <a:pt x="96917" y="169962"/>
                  <a:pt x="96262" y="160973"/>
                  <a:pt x="90249" y="155853"/>
                </a:cubicBezTo>
                <a:cubicBezTo>
                  <a:pt x="84237" y="150733"/>
                  <a:pt x="75248" y="151388"/>
                  <a:pt x="70128" y="157401"/>
                </a:cubicBezTo>
                <a:lnTo>
                  <a:pt x="41553" y="190738"/>
                </a:lnTo>
                <a:cubicBezTo>
                  <a:pt x="36969" y="196096"/>
                  <a:pt x="36969" y="203954"/>
                  <a:pt x="41553" y="209312"/>
                </a:cubicBezTo>
                <a:lnTo>
                  <a:pt x="70128" y="242649"/>
                </a:lnTo>
                <a:cubicBezTo>
                  <a:pt x="75248" y="248662"/>
                  <a:pt x="84296" y="249317"/>
                  <a:pt x="90249" y="244197"/>
                </a:cubicBezTo>
                <a:cubicBezTo>
                  <a:pt x="96203" y="239078"/>
                  <a:pt x="96917" y="230029"/>
                  <a:pt x="91797" y="224076"/>
                </a:cubicBezTo>
                <a:lnTo>
                  <a:pt x="71199" y="200025"/>
                </a:lnTo>
                <a:lnTo>
                  <a:pt x="91797" y="175974"/>
                </a:lnTo>
                <a:close/>
                <a:moveTo>
                  <a:pt x="158472" y="157401"/>
                </a:moveTo>
                <a:cubicBezTo>
                  <a:pt x="153353" y="151388"/>
                  <a:pt x="144304" y="150733"/>
                  <a:pt x="138351" y="155853"/>
                </a:cubicBezTo>
                <a:cubicBezTo>
                  <a:pt x="132398" y="160973"/>
                  <a:pt x="131683" y="170021"/>
                  <a:pt x="136803" y="175974"/>
                </a:cubicBezTo>
                <a:lnTo>
                  <a:pt x="157401" y="200025"/>
                </a:lnTo>
                <a:lnTo>
                  <a:pt x="136803" y="224076"/>
                </a:lnTo>
                <a:cubicBezTo>
                  <a:pt x="131683" y="230088"/>
                  <a:pt x="132338" y="239078"/>
                  <a:pt x="138351" y="244197"/>
                </a:cubicBezTo>
                <a:cubicBezTo>
                  <a:pt x="144363" y="249317"/>
                  <a:pt x="153353" y="248662"/>
                  <a:pt x="158472" y="242649"/>
                </a:cubicBezTo>
                <a:lnTo>
                  <a:pt x="187047" y="209312"/>
                </a:lnTo>
                <a:cubicBezTo>
                  <a:pt x="191631" y="203954"/>
                  <a:pt x="191631" y="196096"/>
                  <a:pt x="187047" y="190738"/>
                </a:cubicBezTo>
                <a:lnTo>
                  <a:pt x="158472" y="157401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371600" y="2413000"/>
            <a:ext cx="1892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DDL Scripts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58800" y="3124200"/>
            <a:ext cx="5118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Data Definition Language for structuring the database.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58800" y="3581400"/>
            <a:ext cx="5118100" cy="965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Tables with full constraints (PKs, FKs, Checks)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Sequences &amp; Triggers for auto-incrementing IDs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Indexes for query performance optimization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299200" y="2006600"/>
            <a:ext cx="5638800" cy="2844800"/>
          </a:xfrm>
          <a:custGeom>
            <a:avLst/>
            <a:gdLst/>
            <a:ahLst/>
            <a:cxnLst/>
            <a:rect l="l" t="t" r="r" b="b"/>
            <a:pathLst>
              <a:path w="5638800" h="2844800">
                <a:moveTo>
                  <a:pt x="101588" y="0"/>
                </a:moveTo>
                <a:lnTo>
                  <a:pt x="5537212" y="0"/>
                </a:lnTo>
                <a:cubicBezTo>
                  <a:pt x="5593318" y="0"/>
                  <a:pt x="5638800" y="45482"/>
                  <a:pt x="5638800" y="101588"/>
                </a:cubicBezTo>
                <a:lnTo>
                  <a:pt x="5638800" y="2743212"/>
                </a:lnTo>
                <a:cubicBezTo>
                  <a:pt x="5638800" y="2799318"/>
                  <a:pt x="5593318" y="2844800"/>
                  <a:pt x="5537212" y="2844800"/>
                </a:cubicBezTo>
                <a:lnTo>
                  <a:pt x="101588" y="2844800"/>
                </a:lnTo>
                <a:cubicBezTo>
                  <a:pt x="45482" y="2844800"/>
                  <a:pt x="0" y="2799318"/>
                  <a:pt x="0" y="2743212"/>
                </a:cubicBezTo>
                <a:lnTo>
                  <a:pt x="0" y="101588"/>
                </a:lnTo>
                <a:cubicBezTo>
                  <a:pt x="0" y="45482"/>
                  <a:pt x="45482" y="0"/>
                  <a:pt x="101588" y="0"/>
                </a:cubicBezTo>
                <a:close/>
              </a:path>
            </a:pathLst>
          </a:custGeom>
          <a:solidFill>
            <a:srgbClr val="76D9DB">
              <a:alpha val="20000"/>
            </a:srgbClr>
          </a:solidFill>
          <a:ln/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6604000" y="2311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76D9D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6775450" y="24638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66700" y="122515"/>
                </a:moveTo>
                <a:cubicBezTo>
                  <a:pt x="257889" y="128349"/>
                  <a:pt x="247769" y="133052"/>
                  <a:pt x="237232" y="136803"/>
                </a:cubicBezTo>
                <a:cubicBezTo>
                  <a:pt x="209252" y="146804"/>
                  <a:pt x="172522" y="152400"/>
                  <a:pt x="133350" y="152400"/>
                </a:cubicBezTo>
                <a:cubicBezTo>
                  <a:pt x="94178" y="152400"/>
                  <a:pt x="57388" y="146745"/>
                  <a:pt x="29468" y="136803"/>
                </a:cubicBezTo>
                <a:cubicBezTo>
                  <a:pt x="18990" y="133052"/>
                  <a:pt x="8811" y="128349"/>
                  <a:pt x="0" y="122515"/>
                </a:cubicBezTo>
                <a:lnTo>
                  <a:pt x="0" y="171450"/>
                </a:lnTo>
                <a:cubicBezTo>
                  <a:pt x="0" y="197763"/>
                  <a:pt x="59710" y="219075"/>
                  <a:pt x="133350" y="219075"/>
                </a:cubicBezTo>
                <a:cubicBezTo>
                  <a:pt x="206990" y="219075"/>
                  <a:pt x="266700" y="197763"/>
                  <a:pt x="266700" y="171450"/>
                </a:cubicBezTo>
                <a:lnTo>
                  <a:pt x="266700" y="122515"/>
                </a:lnTo>
                <a:close/>
                <a:moveTo>
                  <a:pt x="266700" y="76200"/>
                </a:moveTo>
                <a:lnTo>
                  <a:pt x="266700" y="47625"/>
                </a:lnTo>
                <a:cubicBezTo>
                  <a:pt x="266700" y="21312"/>
                  <a:pt x="206990" y="0"/>
                  <a:pt x="133350" y="0"/>
                </a:cubicBezTo>
                <a:cubicBezTo>
                  <a:pt x="59710" y="0"/>
                  <a:pt x="0" y="21312"/>
                  <a:pt x="0" y="47625"/>
                </a:cubicBezTo>
                <a:lnTo>
                  <a:pt x="0" y="76200"/>
                </a:lnTo>
                <a:cubicBezTo>
                  <a:pt x="0" y="102513"/>
                  <a:pt x="59710" y="123825"/>
                  <a:pt x="133350" y="123825"/>
                </a:cubicBezTo>
                <a:cubicBezTo>
                  <a:pt x="206990" y="123825"/>
                  <a:pt x="266700" y="102513"/>
                  <a:pt x="266700" y="76200"/>
                </a:cubicBezTo>
                <a:close/>
                <a:moveTo>
                  <a:pt x="237232" y="232053"/>
                </a:moveTo>
                <a:cubicBezTo>
                  <a:pt x="209312" y="241995"/>
                  <a:pt x="172581" y="247650"/>
                  <a:pt x="133350" y="247650"/>
                </a:cubicBezTo>
                <a:cubicBezTo>
                  <a:pt x="94119" y="247650"/>
                  <a:pt x="57388" y="241995"/>
                  <a:pt x="29468" y="232053"/>
                </a:cubicBezTo>
                <a:cubicBezTo>
                  <a:pt x="18990" y="228302"/>
                  <a:pt x="8811" y="223599"/>
                  <a:pt x="0" y="217765"/>
                </a:cubicBezTo>
                <a:lnTo>
                  <a:pt x="0" y="257175"/>
                </a:lnTo>
                <a:cubicBezTo>
                  <a:pt x="0" y="283488"/>
                  <a:pt x="59710" y="304800"/>
                  <a:pt x="133350" y="304800"/>
                </a:cubicBezTo>
                <a:cubicBezTo>
                  <a:pt x="206990" y="304800"/>
                  <a:pt x="266700" y="283488"/>
                  <a:pt x="266700" y="257175"/>
                </a:cubicBezTo>
                <a:lnTo>
                  <a:pt x="266700" y="217765"/>
                </a:lnTo>
                <a:cubicBezTo>
                  <a:pt x="257889" y="223599"/>
                  <a:pt x="247769" y="228302"/>
                  <a:pt x="237232" y="23205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7416800" y="2413000"/>
            <a:ext cx="1930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DML Scripts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604000" y="3124200"/>
            <a:ext cx="5118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Data Manipulation Language for working with data.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604000" y="3581400"/>
            <a:ext cx="5118100" cy="965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Realistic sample data (5+ rows per table)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`INSERT` statements to populate the database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Verification queries to prove data integrity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/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Project Summary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682154" y="1701800"/>
            <a:ext cx="4826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Project Summary &amp; Value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565400"/>
            <a:ext cx="3619500" cy="2590800"/>
          </a:xfrm>
          <a:custGeom>
            <a:avLst/>
            <a:gdLst/>
            <a:ahLst/>
            <a:cxnLst/>
            <a:rect l="l" t="t" r="r" b="b"/>
            <a:pathLst>
              <a:path w="3619500" h="2590800">
                <a:moveTo>
                  <a:pt x="101611" y="0"/>
                </a:moveTo>
                <a:lnTo>
                  <a:pt x="3517889" y="0"/>
                </a:lnTo>
                <a:cubicBezTo>
                  <a:pt x="3574007" y="0"/>
                  <a:pt x="3619500" y="45493"/>
                  <a:pt x="3619500" y="101611"/>
                </a:cubicBezTo>
                <a:lnTo>
                  <a:pt x="3619500" y="2489189"/>
                </a:lnTo>
                <a:cubicBezTo>
                  <a:pt x="3619500" y="2545307"/>
                  <a:pt x="3574007" y="2590800"/>
                  <a:pt x="3517889" y="2590800"/>
                </a:cubicBezTo>
                <a:lnTo>
                  <a:pt x="101611" y="2590800"/>
                </a:lnTo>
                <a:cubicBezTo>
                  <a:pt x="45493" y="2590800"/>
                  <a:pt x="0" y="2545307"/>
                  <a:pt x="0" y="2489189"/>
                </a:cubicBezTo>
                <a:lnTo>
                  <a:pt x="0" y="101611"/>
                </a:lnTo>
                <a:cubicBezTo>
                  <a:pt x="0" y="45530"/>
                  <a:pt x="45530" y="0"/>
                  <a:pt x="101611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1659467" y="27686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4AC4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1878542" y="2984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381000"/>
                </a:moveTo>
                <a:cubicBezTo>
                  <a:pt x="295640" y="381000"/>
                  <a:pt x="381000" y="295640"/>
                  <a:pt x="381000" y="190500"/>
                </a:cubicBezTo>
                <a:cubicBezTo>
                  <a:pt x="381000" y="85360"/>
                  <a:pt x="295640" y="0"/>
                  <a:pt x="190500" y="0"/>
                </a:cubicBezTo>
                <a:cubicBezTo>
                  <a:pt x="85360" y="0"/>
                  <a:pt x="0" y="85360"/>
                  <a:pt x="0" y="190500"/>
                </a:cubicBezTo>
                <a:cubicBezTo>
                  <a:pt x="0" y="295640"/>
                  <a:pt x="85360" y="381000"/>
                  <a:pt x="190500" y="381000"/>
                </a:cubicBezTo>
                <a:close/>
                <a:moveTo>
                  <a:pt x="253305" y="158279"/>
                </a:moveTo>
                <a:lnTo>
                  <a:pt x="193774" y="253529"/>
                </a:lnTo>
                <a:cubicBezTo>
                  <a:pt x="190649" y="258514"/>
                  <a:pt x="185291" y="261640"/>
                  <a:pt x="179412" y="261938"/>
                </a:cubicBezTo>
                <a:cubicBezTo>
                  <a:pt x="173534" y="262235"/>
                  <a:pt x="167878" y="259556"/>
                  <a:pt x="164381" y="254794"/>
                </a:cubicBezTo>
                <a:lnTo>
                  <a:pt x="128662" y="207169"/>
                </a:lnTo>
                <a:cubicBezTo>
                  <a:pt x="122709" y="199281"/>
                  <a:pt x="124346" y="188119"/>
                  <a:pt x="132234" y="182166"/>
                </a:cubicBezTo>
                <a:cubicBezTo>
                  <a:pt x="140122" y="176212"/>
                  <a:pt x="151284" y="177850"/>
                  <a:pt x="157237" y="185738"/>
                </a:cubicBezTo>
                <a:lnTo>
                  <a:pt x="177329" y="212527"/>
                </a:lnTo>
                <a:lnTo>
                  <a:pt x="223019" y="139378"/>
                </a:lnTo>
                <a:cubicBezTo>
                  <a:pt x="228228" y="131043"/>
                  <a:pt x="239241" y="128439"/>
                  <a:pt x="247650" y="133722"/>
                </a:cubicBezTo>
                <a:cubicBezTo>
                  <a:pt x="256059" y="139005"/>
                  <a:pt x="258589" y="149944"/>
                  <a:pt x="253305" y="15835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400050" y="3733800"/>
            <a:ext cx="3327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Conclusion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12750" y="4191000"/>
            <a:ext cx="33020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Successfully models a complex diagnostic environment, ensuring data accuracy for critical medical records.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284133" y="2565400"/>
            <a:ext cx="3619500" cy="2590800"/>
          </a:xfrm>
          <a:custGeom>
            <a:avLst/>
            <a:gdLst/>
            <a:ahLst/>
            <a:cxnLst/>
            <a:rect l="l" t="t" r="r" b="b"/>
            <a:pathLst>
              <a:path w="3619500" h="2590800">
                <a:moveTo>
                  <a:pt x="101611" y="0"/>
                </a:moveTo>
                <a:lnTo>
                  <a:pt x="3517889" y="0"/>
                </a:lnTo>
                <a:cubicBezTo>
                  <a:pt x="3574007" y="0"/>
                  <a:pt x="3619500" y="45493"/>
                  <a:pt x="3619500" y="101611"/>
                </a:cubicBezTo>
                <a:lnTo>
                  <a:pt x="3619500" y="2489189"/>
                </a:lnTo>
                <a:cubicBezTo>
                  <a:pt x="3619500" y="2545307"/>
                  <a:pt x="3574007" y="2590800"/>
                  <a:pt x="3517889" y="2590800"/>
                </a:cubicBezTo>
                <a:lnTo>
                  <a:pt x="101611" y="2590800"/>
                </a:lnTo>
                <a:cubicBezTo>
                  <a:pt x="45493" y="2590800"/>
                  <a:pt x="0" y="2545307"/>
                  <a:pt x="0" y="2489189"/>
                </a:cubicBezTo>
                <a:lnTo>
                  <a:pt x="0" y="101611"/>
                </a:lnTo>
                <a:cubicBezTo>
                  <a:pt x="0" y="45530"/>
                  <a:pt x="45530" y="0"/>
                  <a:pt x="101611" y="0"/>
                </a:cubicBezTo>
                <a:close/>
              </a:path>
            </a:pathLst>
          </a:custGeom>
          <a:solidFill>
            <a:srgbClr val="76D9DB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5689600" y="27686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76D9D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5861050" y="29845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309488" y="156642"/>
                </a:moveTo>
                <a:cubicBezTo>
                  <a:pt x="318567" y="154186"/>
                  <a:pt x="328092" y="158502"/>
                  <a:pt x="332184" y="166911"/>
                </a:cubicBezTo>
                <a:lnTo>
                  <a:pt x="346025" y="194890"/>
                </a:lnTo>
                <a:cubicBezTo>
                  <a:pt x="353690" y="195932"/>
                  <a:pt x="361206" y="198016"/>
                  <a:pt x="368275" y="200918"/>
                </a:cubicBezTo>
                <a:lnTo>
                  <a:pt x="394320" y="183579"/>
                </a:lnTo>
                <a:cubicBezTo>
                  <a:pt x="402134" y="178371"/>
                  <a:pt x="412477" y="179412"/>
                  <a:pt x="419100" y="186035"/>
                </a:cubicBezTo>
                <a:lnTo>
                  <a:pt x="433388" y="200323"/>
                </a:lnTo>
                <a:cubicBezTo>
                  <a:pt x="440010" y="206946"/>
                  <a:pt x="441052" y="217363"/>
                  <a:pt x="435843" y="225103"/>
                </a:cubicBezTo>
                <a:lnTo>
                  <a:pt x="418505" y="251073"/>
                </a:lnTo>
                <a:cubicBezTo>
                  <a:pt x="419919" y="254571"/>
                  <a:pt x="421184" y="258217"/>
                  <a:pt x="422225" y="262012"/>
                </a:cubicBezTo>
                <a:cubicBezTo>
                  <a:pt x="423267" y="265807"/>
                  <a:pt x="423937" y="269528"/>
                  <a:pt x="424458" y="273323"/>
                </a:cubicBezTo>
                <a:lnTo>
                  <a:pt x="452512" y="287164"/>
                </a:lnTo>
                <a:cubicBezTo>
                  <a:pt x="460921" y="291331"/>
                  <a:pt x="465237" y="300856"/>
                  <a:pt x="462781" y="309860"/>
                </a:cubicBezTo>
                <a:lnTo>
                  <a:pt x="457572" y="329357"/>
                </a:lnTo>
                <a:cubicBezTo>
                  <a:pt x="455116" y="338361"/>
                  <a:pt x="446708" y="344463"/>
                  <a:pt x="437331" y="343867"/>
                </a:cubicBezTo>
                <a:lnTo>
                  <a:pt x="406078" y="341858"/>
                </a:lnTo>
                <a:cubicBezTo>
                  <a:pt x="401389" y="347886"/>
                  <a:pt x="395957" y="353467"/>
                  <a:pt x="389781" y="358229"/>
                </a:cubicBezTo>
                <a:lnTo>
                  <a:pt x="391790" y="389409"/>
                </a:lnTo>
                <a:cubicBezTo>
                  <a:pt x="392385" y="398785"/>
                  <a:pt x="386283" y="407268"/>
                  <a:pt x="377279" y="409649"/>
                </a:cubicBezTo>
                <a:lnTo>
                  <a:pt x="357783" y="414858"/>
                </a:lnTo>
                <a:cubicBezTo>
                  <a:pt x="348704" y="417314"/>
                  <a:pt x="339254" y="412998"/>
                  <a:pt x="335087" y="404589"/>
                </a:cubicBezTo>
                <a:lnTo>
                  <a:pt x="321246" y="376610"/>
                </a:lnTo>
                <a:cubicBezTo>
                  <a:pt x="313581" y="375568"/>
                  <a:pt x="306065" y="373484"/>
                  <a:pt x="298996" y="370582"/>
                </a:cubicBezTo>
                <a:lnTo>
                  <a:pt x="272951" y="387921"/>
                </a:lnTo>
                <a:cubicBezTo>
                  <a:pt x="265137" y="393129"/>
                  <a:pt x="254794" y="392088"/>
                  <a:pt x="248171" y="385465"/>
                </a:cubicBezTo>
                <a:lnTo>
                  <a:pt x="233883" y="371177"/>
                </a:lnTo>
                <a:cubicBezTo>
                  <a:pt x="227261" y="364554"/>
                  <a:pt x="226219" y="354211"/>
                  <a:pt x="231428" y="346397"/>
                </a:cubicBezTo>
                <a:lnTo>
                  <a:pt x="248766" y="320353"/>
                </a:lnTo>
                <a:cubicBezTo>
                  <a:pt x="247352" y="316855"/>
                  <a:pt x="246087" y="313209"/>
                  <a:pt x="245046" y="309414"/>
                </a:cubicBezTo>
                <a:cubicBezTo>
                  <a:pt x="244004" y="305619"/>
                  <a:pt x="243334" y="301823"/>
                  <a:pt x="242813" y="298103"/>
                </a:cubicBezTo>
                <a:lnTo>
                  <a:pt x="214759" y="284262"/>
                </a:lnTo>
                <a:cubicBezTo>
                  <a:pt x="206350" y="280095"/>
                  <a:pt x="202109" y="270570"/>
                  <a:pt x="204490" y="261565"/>
                </a:cubicBezTo>
                <a:lnTo>
                  <a:pt x="209699" y="242069"/>
                </a:lnTo>
                <a:cubicBezTo>
                  <a:pt x="212154" y="233065"/>
                  <a:pt x="220563" y="226963"/>
                  <a:pt x="229939" y="227558"/>
                </a:cubicBezTo>
                <a:lnTo>
                  <a:pt x="261119" y="229567"/>
                </a:lnTo>
                <a:cubicBezTo>
                  <a:pt x="265807" y="223540"/>
                  <a:pt x="271239" y="217959"/>
                  <a:pt x="277416" y="213196"/>
                </a:cubicBezTo>
                <a:lnTo>
                  <a:pt x="275406" y="182091"/>
                </a:lnTo>
                <a:cubicBezTo>
                  <a:pt x="274811" y="172715"/>
                  <a:pt x="280913" y="164232"/>
                  <a:pt x="289917" y="161851"/>
                </a:cubicBezTo>
                <a:lnTo>
                  <a:pt x="309414" y="156642"/>
                </a:lnTo>
                <a:close/>
                <a:moveTo>
                  <a:pt x="333673" y="253008"/>
                </a:moveTo>
                <a:cubicBezTo>
                  <a:pt x="315602" y="253028"/>
                  <a:pt x="300947" y="267716"/>
                  <a:pt x="300968" y="285787"/>
                </a:cubicBezTo>
                <a:cubicBezTo>
                  <a:pt x="300988" y="303858"/>
                  <a:pt x="315676" y="318513"/>
                  <a:pt x="333747" y="318492"/>
                </a:cubicBezTo>
                <a:cubicBezTo>
                  <a:pt x="351818" y="318472"/>
                  <a:pt x="366473" y="303784"/>
                  <a:pt x="366452" y="285713"/>
                </a:cubicBezTo>
                <a:cubicBezTo>
                  <a:pt x="366432" y="267642"/>
                  <a:pt x="351744" y="252987"/>
                  <a:pt x="333673" y="253008"/>
                </a:cubicBezTo>
                <a:close/>
                <a:moveTo>
                  <a:pt x="167357" y="-33858"/>
                </a:moveTo>
                <a:lnTo>
                  <a:pt x="186854" y="-28649"/>
                </a:lnTo>
                <a:cubicBezTo>
                  <a:pt x="195858" y="-26194"/>
                  <a:pt x="201960" y="-17711"/>
                  <a:pt x="201364" y="-8409"/>
                </a:cubicBezTo>
                <a:lnTo>
                  <a:pt x="199355" y="22696"/>
                </a:lnTo>
                <a:cubicBezTo>
                  <a:pt x="205532" y="27459"/>
                  <a:pt x="210964" y="32965"/>
                  <a:pt x="215652" y="39067"/>
                </a:cubicBezTo>
                <a:lnTo>
                  <a:pt x="246906" y="37058"/>
                </a:lnTo>
                <a:cubicBezTo>
                  <a:pt x="256208" y="36463"/>
                  <a:pt x="264691" y="42565"/>
                  <a:pt x="267146" y="51569"/>
                </a:cubicBezTo>
                <a:lnTo>
                  <a:pt x="272355" y="71065"/>
                </a:lnTo>
                <a:cubicBezTo>
                  <a:pt x="274737" y="80070"/>
                  <a:pt x="270495" y="89595"/>
                  <a:pt x="262086" y="93762"/>
                </a:cubicBezTo>
                <a:lnTo>
                  <a:pt x="234032" y="107603"/>
                </a:lnTo>
                <a:cubicBezTo>
                  <a:pt x="233511" y="111398"/>
                  <a:pt x="232767" y="115193"/>
                  <a:pt x="231800" y="118914"/>
                </a:cubicBezTo>
                <a:cubicBezTo>
                  <a:pt x="230832" y="122634"/>
                  <a:pt x="229493" y="126355"/>
                  <a:pt x="228079" y="129853"/>
                </a:cubicBezTo>
                <a:lnTo>
                  <a:pt x="245418" y="155897"/>
                </a:lnTo>
                <a:cubicBezTo>
                  <a:pt x="250627" y="163711"/>
                  <a:pt x="249585" y="174054"/>
                  <a:pt x="242962" y="180677"/>
                </a:cubicBezTo>
                <a:lnTo>
                  <a:pt x="228674" y="194965"/>
                </a:lnTo>
                <a:cubicBezTo>
                  <a:pt x="222052" y="201588"/>
                  <a:pt x="211708" y="202629"/>
                  <a:pt x="203895" y="197421"/>
                </a:cubicBezTo>
                <a:lnTo>
                  <a:pt x="177850" y="180082"/>
                </a:lnTo>
                <a:cubicBezTo>
                  <a:pt x="170780" y="182984"/>
                  <a:pt x="163264" y="185068"/>
                  <a:pt x="155600" y="186110"/>
                </a:cubicBezTo>
                <a:lnTo>
                  <a:pt x="141759" y="214089"/>
                </a:lnTo>
                <a:cubicBezTo>
                  <a:pt x="137592" y="222498"/>
                  <a:pt x="128067" y="226740"/>
                  <a:pt x="119063" y="224358"/>
                </a:cubicBezTo>
                <a:lnTo>
                  <a:pt x="99566" y="219149"/>
                </a:lnTo>
                <a:cubicBezTo>
                  <a:pt x="90488" y="216694"/>
                  <a:pt x="84460" y="208211"/>
                  <a:pt x="85055" y="198909"/>
                </a:cubicBezTo>
                <a:lnTo>
                  <a:pt x="87064" y="167729"/>
                </a:lnTo>
                <a:cubicBezTo>
                  <a:pt x="80888" y="162967"/>
                  <a:pt x="75456" y="157460"/>
                  <a:pt x="70768" y="151358"/>
                </a:cubicBezTo>
                <a:lnTo>
                  <a:pt x="39514" y="153367"/>
                </a:lnTo>
                <a:cubicBezTo>
                  <a:pt x="30212" y="153963"/>
                  <a:pt x="21729" y="147861"/>
                  <a:pt x="19273" y="138857"/>
                </a:cubicBezTo>
                <a:lnTo>
                  <a:pt x="14064" y="119360"/>
                </a:lnTo>
                <a:cubicBezTo>
                  <a:pt x="11683" y="110356"/>
                  <a:pt x="15925" y="100831"/>
                  <a:pt x="24333" y="96664"/>
                </a:cubicBezTo>
                <a:lnTo>
                  <a:pt x="52388" y="82823"/>
                </a:lnTo>
                <a:cubicBezTo>
                  <a:pt x="52908" y="79028"/>
                  <a:pt x="53653" y="75307"/>
                  <a:pt x="54620" y="71512"/>
                </a:cubicBezTo>
                <a:cubicBezTo>
                  <a:pt x="55662" y="67717"/>
                  <a:pt x="56852" y="64071"/>
                  <a:pt x="58341" y="60573"/>
                </a:cubicBezTo>
                <a:lnTo>
                  <a:pt x="41002" y="34603"/>
                </a:lnTo>
                <a:cubicBezTo>
                  <a:pt x="35793" y="26789"/>
                  <a:pt x="36835" y="16446"/>
                  <a:pt x="43458" y="9823"/>
                </a:cubicBezTo>
                <a:lnTo>
                  <a:pt x="57745" y="-4465"/>
                </a:lnTo>
                <a:cubicBezTo>
                  <a:pt x="64368" y="-11088"/>
                  <a:pt x="74712" y="-12129"/>
                  <a:pt x="82525" y="-6921"/>
                </a:cubicBezTo>
                <a:lnTo>
                  <a:pt x="108570" y="10418"/>
                </a:lnTo>
                <a:cubicBezTo>
                  <a:pt x="115639" y="7516"/>
                  <a:pt x="123155" y="5432"/>
                  <a:pt x="130820" y="4390"/>
                </a:cubicBezTo>
                <a:lnTo>
                  <a:pt x="144661" y="-23589"/>
                </a:lnTo>
                <a:cubicBezTo>
                  <a:pt x="148828" y="-31998"/>
                  <a:pt x="158279" y="-36240"/>
                  <a:pt x="167357" y="-33858"/>
                </a:cubicBezTo>
                <a:close/>
                <a:moveTo>
                  <a:pt x="143173" y="62508"/>
                </a:moveTo>
                <a:cubicBezTo>
                  <a:pt x="125102" y="62508"/>
                  <a:pt x="110430" y="77179"/>
                  <a:pt x="110430" y="95250"/>
                </a:cubicBezTo>
                <a:cubicBezTo>
                  <a:pt x="110430" y="113321"/>
                  <a:pt x="125102" y="127992"/>
                  <a:pt x="143173" y="127992"/>
                </a:cubicBezTo>
                <a:cubicBezTo>
                  <a:pt x="161244" y="127992"/>
                  <a:pt x="175915" y="113321"/>
                  <a:pt x="175915" y="95250"/>
                </a:cubicBezTo>
                <a:cubicBezTo>
                  <a:pt x="175915" y="77179"/>
                  <a:pt x="161244" y="62508"/>
                  <a:pt x="143173" y="62508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4430183" y="3733800"/>
            <a:ext cx="3327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Functionality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442883" y="4191000"/>
            <a:ext cx="33020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Supports essential daily operation queries, from scheduling to reporting test results.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8314267" y="2565400"/>
            <a:ext cx="3619500" cy="2590800"/>
          </a:xfrm>
          <a:custGeom>
            <a:avLst/>
            <a:gdLst/>
            <a:ahLst/>
            <a:cxnLst/>
            <a:rect l="l" t="t" r="r" b="b"/>
            <a:pathLst>
              <a:path w="3619500" h="2590800">
                <a:moveTo>
                  <a:pt x="101611" y="0"/>
                </a:moveTo>
                <a:lnTo>
                  <a:pt x="3517889" y="0"/>
                </a:lnTo>
                <a:cubicBezTo>
                  <a:pt x="3574007" y="0"/>
                  <a:pt x="3619500" y="45493"/>
                  <a:pt x="3619500" y="101611"/>
                </a:cubicBezTo>
                <a:lnTo>
                  <a:pt x="3619500" y="2489189"/>
                </a:lnTo>
                <a:cubicBezTo>
                  <a:pt x="3619500" y="2545307"/>
                  <a:pt x="3574007" y="2590800"/>
                  <a:pt x="3517889" y="2590800"/>
                </a:cubicBezTo>
                <a:lnTo>
                  <a:pt x="101611" y="2590800"/>
                </a:lnTo>
                <a:cubicBezTo>
                  <a:pt x="45493" y="2590800"/>
                  <a:pt x="0" y="2545307"/>
                  <a:pt x="0" y="2489189"/>
                </a:cubicBezTo>
                <a:lnTo>
                  <a:pt x="0" y="101611"/>
                </a:lnTo>
                <a:cubicBezTo>
                  <a:pt x="0" y="45530"/>
                  <a:pt x="45530" y="0"/>
                  <a:pt x="101611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2"/>
          <p:cNvSpPr/>
          <p:nvPr/>
        </p:nvSpPr>
        <p:spPr>
          <a:xfrm>
            <a:off x="9719733" y="27686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4AC4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9938808" y="2984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80293"/>
                </a:moveTo>
                <a:lnTo>
                  <a:pt x="179338" y="64815"/>
                </a:lnTo>
                <a:cubicBezTo>
                  <a:pt x="160734" y="39067"/>
                  <a:pt x="130894" y="23812"/>
                  <a:pt x="99045" y="23812"/>
                </a:cubicBezTo>
                <a:cubicBezTo>
                  <a:pt x="44351" y="23812"/>
                  <a:pt x="0" y="68163"/>
                  <a:pt x="0" y="122858"/>
                </a:cubicBezTo>
                <a:lnTo>
                  <a:pt x="0" y="124792"/>
                </a:lnTo>
                <a:cubicBezTo>
                  <a:pt x="0" y="142354"/>
                  <a:pt x="4614" y="160511"/>
                  <a:pt x="12353" y="178594"/>
                </a:cubicBezTo>
                <a:lnTo>
                  <a:pt x="91232" y="178594"/>
                </a:lnTo>
                <a:cubicBezTo>
                  <a:pt x="93613" y="178594"/>
                  <a:pt x="95771" y="177180"/>
                  <a:pt x="96738" y="174947"/>
                </a:cubicBezTo>
                <a:lnTo>
                  <a:pt x="120402" y="118170"/>
                </a:lnTo>
                <a:cubicBezTo>
                  <a:pt x="123155" y="111621"/>
                  <a:pt x="129555" y="107305"/>
                  <a:pt x="136624" y="107156"/>
                </a:cubicBezTo>
                <a:cubicBezTo>
                  <a:pt x="143694" y="107007"/>
                  <a:pt x="150242" y="111175"/>
                  <a:pt x="153144" y="117649"/>
                </a:cubicBezTo>
                <a:lnTo>
                  <a:pt x="191319" y="202406"/>
                </a:lnTo>
                <a:lnTo>
                  <a:pt x="222126" y="140791"/>
                </a:lnTo>
                <a:cubicBezTo>
                  <a:pt x="225177" y="134764"/>
                  <a:pt x="231353" y="130894"/>
                  <a:pt x="238125" y="130894"/>
                </a:cubicBezTo>
                <a:cubicBezTo>
                  <a:pt x="244897" y="130894"/>
                  <a:pt x="251073" y="134689"/>
                  <a:pt x="254124" y="140791"/>
                </a:cubicBezTo>
                <a:lnTo>
                  <a:pt x="271388" y="175245"/>
                </a:lnTo>
                <a:cubicBezTo>
                  <a:pt x="272430" y="177254"/>
                  <a:pt x="274439" y="178519"/>
                  <a:pt x="276746" y="178519"/>
                </a:cubicBezTo>
                <a:lnTo>
                  <a:pt x="368722" y="178519"/>
                </a:lnTo>
                <a:cubicBezTo>
                  <a:pt x="376535" y="160437"/>
                  <a:pt x="381074" y="142280"/>
                  <a:pt x="381074" y="124718"/>
                </a:cubicBezTo>
                <a:lnTo>
                  <a:pt x="381074" y="122783"/>
                </a:lnTo>
                <a:cubicBezTo>
                  <a:pt x="381000" y="68163"/>
                  <a:pt x="336649" y="23812"/>
                  <a:pt x="281955" y="23812"/>
                </a:cubicBezTo>
                <a:cubicBezTo>
                  <a:pt x="250180" y="23812"/>
                  <a:pt x="220266" y="39067"/>
                  <a:pt x="201662" y="64815"/>
                </a:cubicBezTo>
                <a:lnTo>
                  <a:pt x="190500" y="80218"/>
                </a:lnTo>
                <a:close/>
                <a:moveTo>
                  <a:pt x="349448" y="214313"/>
                </a:moveTo>
                <a:lnTo>
                  <a:pt x="276671" y="214313"/>
                </a:lnTo>
                <a:cubicBezTo>
                  <a:pt x="260896" y="214313"/>
                  <a:pt x="246459" y="205383"/>
                  <a:pt x="239390" y="191244"/>
                </a:cubicBezTo>
                <a:lnTo>
                  <a:pt x="238125" y="188714"/>
                </a:lnTo>
                <a:lnTo>
                  <a:pt x="206499" y="252040"/>
                </a:lnTo>
                <a:cubicBezTo>
                  <a:pt x="203448" y="258217"/>
                  <a:pt x="197048" y="262086"/>
                  <a:pt x="190128" y="261938"/>
                </a:cubicBezTo>
                <a:cubicBezTo>
                  <a:pt x="183207" y="261789"/>
                  <a:pt x="177031" y="257696"/>
                  <a:pt x="174203" y="251445"/>
                </a:cubicBezTo>
                <a:lnTo>
                  <a:pt x="137517" y="169962"/>
                </a:lnTo>
                <a:lnTo>
                  <a:pt x="129704" y="188714"/>
                </a:lnTo>
                <a:cubicBezTo>
                  <a:pt x="123230" y="204267"/>
                  <a:pt x="108049" y="214387"/>
                  <a:pt x="91232" y="214387"/>
                </a:cubicBezTo>
                <a:lnTo>
                  <a:pt x="31552" y="214387"/>
                </a:lnTo>
                <a:cubicBezTo>
                  <a:pt x="66675" y="269304"/>
                  <a:pt x="123081" y="319832"/>
                  <a:pt x="158353" y="346770"/>
                </a:cubicBezTo>
                <a:cubicBezTo>
                  <a:pt x="167580" y="353764"/>
                  <a:pt x="178891" y="357262"/>
                  <a:pt x="190426" y="357262"/>
                </a:cubicBezTo>
                <a:cubicBezTo>
                  <a:pt x="201960" y="357262"/>
                  <a:pt x="213345" y="353839"/>
                  <a:pt x="222498" y="346770"/>
                </a:cubicBezTo>
                <a:cubicBezTo>
                  <a:pt x="257919" y="319757"/>
                  <a:pt x="314325" y="269230"/>
                  <a:pt x="349448" y="21431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8460317" y="3733800"/>
            <a:ext cx="3327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Value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8473017" y="4191000"/>
            <a:ext cx="33020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 robust backend is crucial for patient safety, operational efficiency, and data-driven care.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283200" y="1879600"/>
            <a:ext cx="1625600" cy="1625600"/>
          </a:xfrm>
          <a:custGeom>
            <a:avLst/>
            <a:gdLst/>
            <a:ahLst/>
            <a:cxnLst/>
            <a:rect l="l" t="t" r="r" b="b"/>
            <a:pathLst>
              <a:path w="1625600" h="1625600">
                <a:moveTo>
                  <a:pt x="812800" y="0"/>
                </a:moveTo>
                <a:lnTo>
                  <a:pt x="812800" y="0"/>
                </a:lnTo>
                <a:cubicBezTo>
                  <a:pt x="1261397" y="0"/>
                  <a:pt x="1625600" y="364203"/>
                  <a:pt x="1625600" y="812800"/>
                </a:cubicBezTo>
                <a:lnTo>
                  <a:pt x="1625600" y="812800"/>
                </a:lnTo>
                <a:cubicBezTo>
                  <a:pt x="1625600" y="1261397"/>
                  <a:pt x="1261397" y="1625600"/>
                  <a:pt x="812800" y="1625600"/>
                </a:cubicBezTo>
                <a:lnTo>
                  <a:pt x="812800" y="1625600"/>
                </a:lnTo>
                <a:cubicBezTo>
                  <a:pt x="364203" y="1625600"/>
                  <a:pt x="0" y="1261397"/>
                  <a:pt x="0" y="812800"/>
                </a:cubicBezTo>
                <a:lnTo>
                  <a:pt x="0" y="812800"/>
                </a:lnTo>
                <a:cubicBezTo>
                  <a:pt x="0" y="364203"/>
                  <a:pt x="364203" y="0"/>
                  <a:pt x="812800" y="0"/>
                </a:cubicBezTo>
                <a:close/>
              </a:path>
            </a:pathLst>
          </a:custGeom>
          <a:solidFill>
            <a:srgbClr val="4AC4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5715000" y="23114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511969" y="11906"/>
                </a:moveTo>
                <a:lnTo>
                  <a:pt x="511969" y="107156"/>
                </a:lnTo>
                <a:cubicBezTo>
                  <a:pt x="511969" y="126950"/>
                  <a:pt x="496044" y="142875"/>
                  <a:pt x="476250" y="142875"/>
                </a:cubicBezTo>
                <a:cubicBezTo>
                  <a:pt x="456456" y="142875"/>
                  <a:pt x="440531" y="126950"/>
                  <a:pt x="440531" y="107156"/>
                </a:cubicBezTo>
                <a:lnTo>
                  <a:pt x="440531" y="11906"/>
                </a:lnTo>
                <a:cubicBezTo>
                  <a:pt x="440531" y="-7888"/>
                  <a:pt x="456456" y="-23812"/>
                  <a:pt x="476250" y="-23812"/>
                </a:cubicBezTo>
                <a:cubicBezTo>
                  <a:pt x="496044" y="-23812"/>
                  <a:pt x="511969" y="-7888"/>
                  <a:pt x="511969" y="11906"/>
                </a:cubicBezTo>
                <a:close/>
                <a:moveTo>
                  <a:pt x="327422" y="15925"/>
                </a:moveTo>
                <a:lnTo>
                  <a:pt x="375047" y="87362"/>
                </a:lnTo>
                <a:cubicBezTo>
                  <a:pt x="386060" y="103733"/>
                  <a:pt x="381595" y="125909"/>
                  <a:pt x="365075" y="136922"/>
                </a:cubicBezTo>
                <a:cubicBezTo>
                  <a:pt x="348555" y="147935"/>
                  <a:pt x="326529" y="143470"/>
                  <a:pt x="315516" y="126950"/>
                </a:cubicBezTo>
                <a:lnTo>
                  <a:pt x="267891" y="55513"/>
                </a:lnTo>
                <a:cubicBezTo>
                  <a:pt x="256877" y="39142"/>
                  <a:pt x="261342" y="16966"/>
                  <a:pt x="277862" y="5953"/>
                </a:cubicBezTo>
                <a:cubicBezTo>
                  <a:pt x="294382" y="-5060"/>
                  <a:pt x="316409" y="-446"/>
                  <a:pt x="327422" y="15925"/>
                </a:cubicBezTo>
                <a:close/>
                <a:moveTo>
                  <a:pt x="200918" y="177105"/>
                </a:moveTo>
                <a:cubicBezTo>
                  <a:pt x="214908" y="163116"/>
                  <a:pt x="237530" y="163116"/>
                  <a:pt x="251371" y="177105"/>
                </a:cubicBezTo>
                <a:lnTo>
                  <a:pt x="435620" y="361206"/>
                </a:lnTo>
                <a:cubicBezTo>
                  <a:pt x="450652" y="376238"/>
                  <a:pt x="476250" y="365522"/>
                  <a:pt x="476250" y="344388"/>
                </a:cubicBezTo>
                <a:lnTo>
                  <a:pt x="476250" y="285750"/>
                </a:lnTo>
                <a:cubicBezTo>
                  <a:pt x="476250" y="259407"/>
                  <a:pt x="497532" y="238125"/>
                  <a:pt x="523875" y="238125"/>
                </a:cubicBezTo>
                <a:cubicBezTo>
                  <a:pt x="550218" y="238125"/>
                  <a:pt x="571500" y="259407"/>
                  <a:pt x="571500" y="285750"/>
                </a:cubicBezTo>
                <a:lnTo>
                  <a:pt x="571500" y="514350"/>
                </a:lnTo>
                <a:cubicBezTo>
                  <a:pt x="571500" y="599331"/>
                  <a:pt x="526852" y="678061"/>
                  <a:pt x="454075" y="721816"/>
                </a:cubicBezTo>
                <a:cubicBezTo>
                  <a:pt x="358825" y="778966"/>
                  <a:pt x="237083" y="763935"/>
                  <a:pt x="158651" y="685502"/>
                </a:cubicBezTo>
                <a:lnTo>
                  <a:pt x="10418" y="537270"/>
                </a:lnTo>
                <a:cubicBezTo>
                  <a:pt x="-3572" y="523280"/>
                  <a:pt x="-3572" y="500658"/>
                  <a:pt x="10418" y="486817"/>
                </a:cubicBezTo>
                <a:cubicBezTo>
                  <a:pt x="24408" y="472976"/>
                  <a:pt x="47030" y="472827"/>
                  <a:pt x="60871" y="486817"/>
                </a:cubicBezTo>
                <a:lnTo>
                  <a:pt x="139750" y="565696"/>
                </a:lnTo>
                <a:cubicBezTo>
                  <a:pt x="148828" y="574774"/>
                  <a:pt x="163562" y="574774"/>
                  <a:pt x="172641" y="565696"/>
                </a:cubicBezTo>
                <a:cubicBezTo>
                  <a:pt x="181719" y="556617"/>
                  <a:pt x="181719" y="541883"/>
                  <a:pt x="172641" y="532805"/>
                </a:cubicBezTo>
                <a:lnTo>
                  <a:pt x="34230" y="394395"/>
                </a:lnTo>
                <a:cubicBezTo>
                  <a:pt x="20241" y="380405"/>
                  <a:pt x="20241" y="357783"/>
                  <a:pt x="34230" y="343942"/>
                </a:cubicBezTo>
                <a:cubicBezTo>
                  <a:pt x="48220" y="330101"/>
                  <a:pt x="70842" y="329952"/>
                  <a:pt x="84683" y="343942"/>
                </a:cubicBezTo>
                <a:lnTo>
                  <a:pt x="223093" y="482352"/>
                </a:lnTo>
                <a:cubicBezTo>
                  <a:pt x="232172" y="491430"/>
                  <a:pt x="246906" y="491430"/>
                  <a:pt x="255984" y="482352"/>
                </a:cubicBezTo>
                <a:cubicBezTo>
                  <a:pt x="265063" y="473273"/>
                  <a:pt x="265063" y="458539"/>
                  <a:pt x="255984" y="449461"/>
                </a:cubicBezTo>
                <a:lnTo>
                  <a:pt x="81855" y="275332"/>
                </a:lnTo>
                <a:cubicBezTo>
                  <a:pt x="67866" y="261342"/>
                  <a:pt x="67866" y="238720"/>
                  <a:pt x="81855" y="224879"/>
                </a:cubicBezTo>
                <a:cubicBezTo>
                  <a:pt x="95845" y="211038"/>
                  <a:pt x="118467" y="210889"/>
                  <a:pt x="132308" y="224879"/>
                </a:cubicBezTo>
                <a:lnTo>
                  <a:pt x="306437" y="399008"/>
                </a:lnTo>
                <a:cubicBezTo>
                  <a:pt x="315516" y="408087"/>
                  <a:pt x="330250" y="408087"/>
                  <a:pt x="339328" y="399008"/>
                </a:cubicBezTo>
                <a:cubicBezTo>
                  <a:pt x="348407" y="389930"/>
                  <a:pt x="348407" y="375196"/>
                  <a:pt x="339328" y="366117"/>
                </a:cubicBezTo>
                <a:lnTo>
                  <a:pt x="200918" y="227707"/>
                </a:lnTo>
                <a:cubicBezTo>
                  <a:pt x="186928" y="213717"/>
                  <a:pt x="186928" y="191095"/>
                  <a:pt x="200918" y="177254"/>
                </a:cubicBezTo>
                <a:close/>
                <a:moveTo>
                  <a:pt x="644575" y="721668"/>
                </a:moveTo>
                <a:cubicBezTo>
                  <a:pt x="608558" y="743248"/>
                  <a:pt x="568821" y="754559"/>
                  <a:pt x="528935" y="756047"/>
                </a:cubicBezTo>
                <a:cubicBezTo>
                  <a:pt x="600521" y="697111"/>
                  <a:pt x="642938" y="608707"/>
                  <a:pt x="642938" y="514350"/>
                </a:cubicBezTo>
                <a:lnTo>
                  <a:pt x="642938" y="368350"/>
                </a:lnTo>
                <a:cubicBezTo>
                  <a:pt x="655141" y="368201"/>
                  <a:pt x="666750" y="358825"/>
                  <a:pt x="666750" y="344537"/>
                </a:cubicBezTo>
                <a:lnTo>
                  <a:pt x="666750" y="285899"/>
                </a:lnTo>
                <a:cubicBezTo>
                  <a:pt x="666750" y="259556"/>
                  <a:pt x="688032" y="238274"/>
                  <a:pt x="714375" y="238274"/>
                </a:cubicBezTo>
                <a:cubicBezTo>
                  <a:pt x="740718" y="238274"/>
                  <a:pt x="762000" y="259556"/>
                  <a:pt x="762000" y="285899"/>
                </a:cubicBezTo>
                <a:lnTo>
                  <a:pt x="762000" y="514499"/>
                </a:lnTo>
                <a:cubicBezTo>
                  <a:pt x="762000" y="599480"/>
                  <a:pt x="717352" y="678210"/>
                  <a:pt x="644575" y="721965"/>
                </a:cubicBezTo>
                <a:close/>
                <a:moveTo>
                  <a:pt x="674638" y="5953"/>
                </a:moveTo>
                <a:cubicBezTo>
                  <a:pt x="691009" y="16966"/>
                  <a:pt x="695474" y="39142"/>
                  <a:pt x="684609" y="55513"/>
                </a:cubicBezTo>
                <a:lnTo>
                  <a:pt x="636984" y="126950"/>
                </a:lnTo>
                <a:cubicBezTo>
                  <a:pt x="625971" y="143321"/>
                  <a:pt x="603796" y="147786"/>
                  <a:pt x="587425" y="136922"/>
                </a:cubicBezTo>
                <a:cubicBezTo>
                  <a:pt x="571054" y="126057"/>
                  <a:pt x="566589" y="103733"/>
                  <a:pt x="577453" y="87362"/>
                </a:cubicBezTo>
                <a:lnTo>
                  <a:pt x="625078" y="15925"/>
                </a:lnTo>
                <a:cubicBezTo>
                  <a:pt x="636091" y="-446"/>
                  <a:pt x="658267" y="-4911"/>
                  <a:pt x="674638" y="595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4538133" y="3810000"/>
            <a:ext cx="34163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Thank You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131945" y="4622800"/>
            <a:ext cx="4038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We appreciate your time and attention.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gradFill flip="none" rotWithShape="1">
            <a:gsLst>
              <a:gs pos="0">
                <a:srgbClr val="F6F8FD"/>
              </a:gs>
              <a:gs pos="6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8600000">
            <a:off x="-2628900" y="1578610"/>
            <a:ext cx="5962650" cy="5962650"/>
          </a:xfrm>
          <a:prstGeom prst="donut">
            <a:avLst/>
          </a:prstGeom>
          <a:gradFill flip="none" rotWithShape="1">
            <a:gsLst>
              <a:gs pos="0">
                <a:srgbClr val="F6F8FD">
                  <a:alpha val="50000"/>
                </a:srgbClr>
              </a:gs>
              <a:gs pos="100000">
                <a:srgbClr val="72C3C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 rot="18600000">
            <a:off x="-2628900" y="1578610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558925" y="5872480"/>
            <a:ext cx="1478915" cy="1478915"/>
          </a:xfrm>
          <a:prstGeom prst="ellipse">
            <a:avLst/>
          </a:prstGeom>
          <a:solidFill>
            <a:srgbClr val="E4F3F7">
              <a:alpha val="9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1558925" y="5872480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9768205" y="2360930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/>
              </a:gs>
              <a:gs pos="100000">
                <a:srgbClr val="72C3CF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9768205" y="2360930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1189335" y="1578610"/>
            <a:ext cx="1478280" cy="1478280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50000"/>
                </a:srgbClr>
              </a:gs>
              <a:gs pos="100000">
                <a:srgbClr val="72C3C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11189335" y="1578610"/>
            <a:ext cx="1478280" cy="14782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566353" y="2042795"/>
            <a:ext cx="10418445" cy="14859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9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328670" y="5266055"/>
            <a:ext cx="2775585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Kimi AI 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802630" y="5266055"/>
            <a:ext cx="3343275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2025/08/06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249150" cy="530225"/>
          </a:xfrm>
          <a:prstGeom prst="rect">
            <a:avLst/>
          </a:prstGeom>
          <a:gradFill flip="none" rotWithShape="1">
            <a:gsLst>
              <a:gs pos="0">
                <a:srgbClr val="F6F8FD"/>
              </a:gs>
              <a:gs pos="74000">
                <a:srgbClr val="72C3CF"/>
              </a:gs>
              <a:gs pos="83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0" y="0"/>
            <a:ext cx="12249150" cy="5302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678089" y="1640417"/>
            <a:ext cx="1703917" cy="1746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45571" y="1188309"/>
            <a:ext cx="2674531" cy="53032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78068" y="3392232"/>
            <a:ext cx="1703655" cy="806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2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648954" y="3608767"/>
            <a:ext cx="4388991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Database Scripts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961567" y="3392194"/>
            <a:ext cx="1703655" cy="806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200" b="1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932453" y="3608729"/>
            <a:ext cx="4388991" cy="5848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Project Summary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/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Project Overview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8288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Project Overview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418590" y="2692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4AC4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1669415" y="29718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114300" y="57150"/>
                </a:moveTo>
                <a:cubicBezTo>
                  <a:pt x="114300" y="25628"/>
                  <a:pt x="139928" y="0"/>
                  <a:pt x="171450" y="0"/>
                </a:cubicBezTo>
                <a:lnTo>
                  <a:pt x="342900" y="0"/>
                </a:lnTo>
                <a:cubicBezTo>
                  <a:pt x="374422" y="0"/>
                  <a:pt x="400050" y="25628"/>
                  <a:pt x="400050" y="57150"/>
                </a:cubicBezTo>
                <a:lnTo>
                  <a:pt x="400050" y="114300"/>
                </a:lnTo>
                <a:lnTo>
                  <a:pt x="457200" y="114300"/>
                </a:lnTo>
                <a:cubicBezTo>
                  <a:pt x="488722" y="114300"/>
                  <a:pt x="514350" y="139928"/>
                  <a:pt x="514350" y="171450"/>
                </a:cubicBezTo>
                <a:lnTo>
                  <a:pt x="514350" y="400050"/>
                </a:lnTo>
                <a:cubicBezTo>
                  <a:pt x="514350" y="431572"/>
                  <a:pt x="488722" y="457200"/>
                  <a:pt x="457200" y="457200"/>
                </a:cubicBezTo>
                <a:lnTo>
                  <a:pt x="57150" y="457200"/>
                </a:lnTo>
                <a:cubicBezTo>
                  <a:pt x="25628" y="457200"/>
                  <a:pt x="0" y="431572"/>
                  <a:pt x="0" y="400050"/>
                </a:cubicBezTo>
                <a:lnTo>
                  <a:pt x="0" y="171450"/>
                </a:lnTo>
                <a:cubicBezTo>
                  <a:pt x="0" y="139928"/>
                  <a:pt x="25628" y="114300"/>
                  <a:pt x="57150" y="114300"/>
                </a:cubicBezTo>
                <a:lnTo>
                  <a:pt x="114300" y="114300"/>
                </a:lnTo>
                <a:lnTo>
                  <a:pt x="114300" y="57150"/>
                </a:lnTo>
                <a:close/>
                <a:moveTo>
                  <a:pt x="242888" y="314325"/>
                </a:moveTo>
                <a:cubicBezTo>
                  <a:pt x="227082" y="314325"/>
                  <a:pt x="214313" y="327094"/>
                  <a:pt x="214313" y="342900"/>
                </a:cubicBezTo>
                <a:lnTo>
                  <a:pt x="214313" y="414338"/>
                </a:lnTo>
                <a:lnTo>
                  <a:pt x="300038" y="414338"/>
                </a:lnTo>
                <a:lnTo>
                  <a:pt x="300038" y="342900"/>
                </a:lnTo>
                <a:cubicBezTo>
                  <a:pt x="300038" y="327094"/>
                  <a:pt x="287268" y="314325"/>
                  <a:pt x="271463" y="314325"/>
                </a:cubicBezTo>
                <a:lnTo>
                  <a:pt x="242888" y="314325"/>
                </a:lnTo>
                <a:close/>
                <a:moveTo>
                  <a:pt x="114300" y="328613"/>
                </a:moveTo>
                <a:lnTo>
                  <a:pt x="114300" y="300038"/>
                </a:lnTo>
                <a:cubicBezTo>
                  <a:pt x="114300" y="292179"/>
                  <a:pt x="107871" y="285750"/>
                  <a:pt x="100013" y="285750"/>
                </a:cubicBezTo>
                <a:lnTo>
                  <a:pt x="71438" y="285750"/>
                </a:lnTo>
                <a:cubicBezTo>
                  <a:pt x="63579" y="285750"/>
                  <a:pt x="57150" y="292179"/>
                  <a:pt x="57150" y="300038"/>
                </a:cubicBezTo>
                <a:lnTo>
                  <a:pt x="57150" y="328613"/>
                </a:lnTo>
                <a:cubicBezTo>
                  <a:pt x="57150" y="336471"/>
                  <a:pt x="63579" y="342900"/>
                  <a:pt x="71438" y="342900"/>
                </a:cubicBezTo>
                <a:lnTo>
                  <a:pt x="100013" y="342900"/>
                </a:lnTo>
                <a:cubicBezTo>
                  <a:pt x="107871" y="342900"/>
                  <a:pt x="114300" y="336471"/>
                  <a:pt x="114300" y="328613"/>
                </a:cubicBezTo>
                <a:close/>
                <a:moveTo>
                  <a:pt x="100013" y="228600"/>
                </a:moveTo>
                <a:cubicBezTo>
                  <a:pt x="107871" y="228600"/>
                  <a:pt x="114300" y="222171"/>
                  <a:pt x="114300" y="214313"/>
                </a:cubicBezTo>
                <a:lnTo>
                  <a:pt x="114300" y="185738"/>
                </a:lnTo>
                <a:cubicBezTo>
                  <a:pt x="114300" y="177879"/>
                  <a:pt x="107871" y="171450"/>
                  <a:pt x="100013" y="171450"/>
                </a:cubicBezTo>
                <a:lnTo>
                  <a:pt x="71438" y="171450"/>
                </a:lnTo>
                <a:cubicBezTo>
                  <a:pt x="63579" y="171450"/>
                  <a:pt x="57150" y="177879"/>
                  <a:pt x="57150" y="185738"/>
                </a:cubicBezTo>
                <a:lnTo>
                  <a:pt x="57150" y="214313"/>
                </a:lnTo>
                <a:cubicBezTo>
                  <a:pt x="57150" y="222171"/>
                  <a:pt x="63579" y="228600"/>
                  <a:pt x="71438" y="228600"/>
                </a:cubicBezTo>
                <a:lnTo>
                  <a:pt x="100013" y="228600"/>
                </a:lnTo>
                <a:close/>
                <a:moveTo>
                  <a:pt x="457200" y="328613"/>
                </a:moveTo>
                <a:lnTo>
                  <a:pt x="457200" y="300038"/>
                </a:lnTo>
                <a:cubicBezTo>
                  <a:pt x="457200" y="292179"/>
                  <a:pt x="450771" y="285750"/>
                  <a:pt x="442913" y="285750"/>
                </a:cubicBezTo>
                <a:lnTo>
                  <a:pt x="414338" y="285750"/>
                </a:lnTo>
                <a:cubicBezTo>
                  <a:pt x="406479" y="285750"/>
                  <a:pt x="400050" y="292179"/>
                  <a:pt x="400050" y="300038"/>
                </a:cubicBezTo>
                <a:lnTo>
                  <a:pt x="400050" y="328613"/>
                </a:lnTo>
                <a:cubicBezTo>
                  <a:pt x="400050" y="336471"/>
                  <a:pt x="406479" y="342900"/>
                  <a:pt x="414338" y="342900"/>
                </a:cubicBezTo>
                <a:lnTo>
                  <a:pt x="442913" y="342900"/>
                </a:lnTo>
                <a:cubicBezTo>
                  <a:pt x="450771" y="342900"/>
                  <a:pt x="457200" y="336471"/>
                  <a:pt x="457200" y="328613"/>
                </a:cubicBezTo>
                <a:close/>
                <a:moveTo>
                  <a:pt x="442913" y="228600"/>
                </a:moveTo>
                <a:cubicBezTo>
                  <a:pt x="450771" y="228600"/>
                  <a:pt x="457200" y="222171"/>
                  <a:pt x="457200" y="214313"/>
                </a:cubicBezTo>
                <a:lnTo>
                  <a:pt x="457200" y="185738"/>
                </a:lnTo>
                <a:cubicBezTo>
                  <a:pt x="457200" y="177879"/>
                  <a:pt x="450771" y="171450"/>
                  <a:pt x="442913" y="171450"/>
                </a:cubicBezTo>
                <a:lnTo>
                  <a:pt x="414338" y="171450"/>
                </a:lnTo>
                <a:cubicBezTo>
                  <a:pt x="406479" y="171450"/>
                  <a:pt x="400050" y="177879"/>
                  <a:pt x="400050" y="185738"/>
                </a:cubicBezTo>
                <a:lnTo>
                  <a:pt x="400050" y="214313"/>
                </a:lnTo>
                <a:cubicBezTo>
                  <a:pt x="400050" y="222171"/>
                  <a:pt x="406479" y="228600"/>
                  <a:pt x="414338" y="228600"/>
                </a:cubicBezTo>
                <a:lnTo>
                  <a:pt x="442913" y="228600"/>
                </a:lnTo>
                <a:close/>
                <a:moveTo>
                  <a:pt x="235744" y="92869"/>
                </a:moveTo>
                <a:lnTo>
                  <a:pt x="235744" y="121444"/>
                </a:lnTo>
                <a:lnTo>
                  <a:pt x="207169" y="121444"/>
                </a:lnTo>
                <a:cubicBezTo>
                  <a:pt x="199311" y="121444"/>
                  <a:pt x="192881" y="127873"/>
                  <a:pt x="192881" y="135731"/>
                </a:cubicBezTo>
                <a:lnTo>
                  <a:pt x="192881" y="150019"/>
                </a:lnTo>
                <a:cubicBezTo>
                  <a:pt x="192881" y="157877"/>
                  <a:pt x="199311" y="164306"/>
                  <a:pt x="207169" y="164306"/>
                </a:cubicBezTo>
                <a:lnTo>
                  <a:pt x="235744" y="164306"/>
                </a:lnTo>
                <a:lnTo>
                  <a:pt x="235744" y="192881"/>
                </a:lnTo>
                <a:cubicBezTo>
                  <a:pt x="235744" y="200739"/>
                  <a:pt x="242173" y="207169"/>
                  <a:pt x="250031" y="207169"/>
                </a:cubicBezTo>
                <a:lnTo>
                  <a:pt x="264319" y="207169"/>
                </a:lnTo>
                <a:cubicBezTo>
                  <a:pt x="272177" y="207169"/>
                  <a:pt x="278606" y="200739"/>
                  <a:pt x="278606" y="192881"/>
                </a:cubicBezTo>
                <a:lnTo>
                  <a:pt x="278606" y="164306"/>
                </a:lnTo>
                <a:lnTo>
                  <a:pt x="307181" y="164306"/>
                </a:lnTo>
                <a:cubicBezTo>
                  <a:pt x="315039" y="164306"/>
                  <a:pt x="321469" y="157877"/>
                  <a:pt x="321469" y="150019"/>
                </a:cubicBezTo>
                <a:lnTo>
                  <a:pt x="321469" y="135731"/>
                </a:lnTo>
                <a:cubicBezTo>
                  <a:pt x="321469" y="127873"/>
                  <a:pt x="315039" y="121444"/>
                  <a:pt x="307181" y="121444"/>
                </a:cubicBezTo>
                <a:lnTo>
                  <a:pt x="278606" y="121444"/>
                </a:lnTo>
                <a:lnTo>
                  <a:pt x="278606" y="92869"/>
                </a:lnTo>
                <a:cubicBezTo>
                  <a:pt x="278606" y="85011"/>
                  <a:pt x="272177" y="78581"/>
                  <a:pt x="264319" y="78581"/>
                </a:cubicBezTo>
                <a:lnTo>
                  <a:pt x="250031" y="78581"/>
                </a:lnTo>
                <a:cubicBezTo>
                  <a:pt x="242173" y="78581"/>
                  <a:pt x="235744" y="85011"/>
                  <a:pt x="235744" y="92869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840105" y="3860800"/>
            <a:ext cx="2171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Business Choice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805180" y="4267200"/>
            <a:ext cx="2247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MedFirst Diagnostic Center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15900" y="4622800"/>
            <a:ext cx="3416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 diagnostic center &amp; ER providing testing, assessments, and immediate care.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005792" y="3048000"/>
            <a:ext cx="12700" cy="1625600"/>
          </a:xfrm>
          <a:custGeom>
            <a:avLst/>
            <a:gdLst/>
            <a:ahLst/>
            <a:cxnLst/>
            <a:rect l="l" t="t" r="r" b="b"/>
            <a:pathLst>
              <a:path w="12700" h="1625600">
                <a:moveTo>
                  <a:pt x="0" y="0"/>
                </a:moveTo>
                <a:lnTo>
                  <a:pt x="12700" y="0"/>
                </a:lnTo>
                <a:lnTo>
                  <a:pt x="12700" y="1625600"/>
                </a:lnTo>
                <a:lnTo>
                  <a:pt x="0" y="1625600"/>
                </a:lnTo>
                <a:lnTo>
                  <a:pt x="0" y="0"/>
                </a:lnTo>
                <a:close/>
              </a:path>
            </a:pathLst>
          </a:custGeom>
          <a:solidFill>
            <a:srgbClr val="76D9D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5587788" y="2692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4AC4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5867188" y="2971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00050" y="228600"/>
                </a:moveTo>
                <a:cubicBezTo>
                  <a:pt x="400050" y="133974"/>
                  <a:pt x="323226" y="57150"/>
                  <a:pt x="228600" y="57150"/>
                </a:cubicBezTo>
                <a:cubicBezTo>
                  <a:pt x="133974" y="57150"/>
                  <a:pt x="57150" y="133974"/>
                  <a:pt x="57150" y="228600"/>
                </a:cubicBezTo>
                <a:cubicBezTo>
                  <a:pt x="57150" y="323226"/>
                  <a:pt x="133974" y="400050"/>
                  <a:pt x="228600" y="400050"/>
                </a:cubicBezTo>
                <a:cubicBezTo>
                  <a:pt x="323226" y="400050"/>
                  <a:pt x="400050" y="323226"/>
                  <a:pt x="400050" y="228600"/>
                </a:cubicBezTo>
                <a:close/>
                <a:moveTo>
                  <a:pt x="0" y="228600"/>
                </a:moveTo>
                <a:cubicBezTo>
                  <a:pt x="0" y="102432"/>
                  <a:pt x="102432" y="0"/>
                  <a:pt x="228600" y="0"/>
                </a:cubicBezTo>
                <a:cubicBezTo>
                  <a:pt x="354768" y="0"/>
                  <a:pt x="457200" y="102432"/>
                  <a:pt x="457200" y="228600"/>
                </a:cubicBezTo>
                <a:cubicBezTo>
                  <a:pt x="457200" y="354768"/>
                  <a:pt x="354768" y="457200"/>
                  <a:pt x="228600" y="457200"/>
                </a:cubicBezTo>
                <a:cubicBezTo>
                  <a:pt x="102432" y="457200"/>
                  <a:pt x="0" y="354768"/>
                  <a:pt x="0" y="228600"/>
                </a:cubicBezTo>
                <a:close/>
                <a:moveTo>
                  <a:pt x="228600" y="300038"/>
                </a:moveTo>
                <a:cubicBezTo>
                  <a:pt x="268027" y="300038"/>
                  <a:pt x="300038" y="268027"/>
                  <a:pt x="300038" y="228600"/>
                </a:cubicBezTo>
                <a:cubicBezTo>
                  <a:pt x="300038" y="189173"/>
                  <a:pt x="268027" y="157163"/>
                  <a:pt x="228600" y="157163"/>
                </a:cubicBezTo>
                <a:cubicBezTo>
                  <a:pt x="189173" y="157163"/>
                  <a:pt x="157163" y="189173"/>
                  <a:pt x="157163" y="228600"/>
                </a:cubicBezTo>
                <a:cubicBezTo>
                  <a:pt x="157163" y="268027"/>
                  <a:pt x="189173" y="300038"/>
                  <a:pt x="228600" y="300038"/>
                </a:cubicBezTo>
                <a:close/>
                <a:moveTo>
                  <a:pt x="228600" y="100013"/>
                </a:moveTo>
                <a:cubicBezTo>
                  <a:pt x="299569" y="100013"/>
                  <a:pt x="357188" y="157631"/>
                  <a:pt x="357188" y="228600"/>
                </a:cubicBezTo>
                <a:cubicBezTo>
                  <a:pt x="357188" y="299569"/>
                  <a:pt x="299569" y="357188"/>
                  <a:pt x="228600" y="357188"/>
                </a:cubicBezTo>
                <a:cubicBezTo>
                  <a:pt x="157631" y="357188"/>
                  <a:pt x="100013" y="299569"/>
                  <a:pt x="100013" y="228600"/>
                </a:cubicBezTo>
                <a:cubicBezTo>
                  <a:pt x="100013" y="157631"/>
                  <a:pt x="157631" y="100013"/>
                  <a:pt x="228600" y="100013"/>
                </a:cubicBezTo>
                <a:close/>
                <a:moveTo>
                  <a:pt x="200025" y="228600"/>
                </a:moveTo>
                <a:cubicBezTo>
                  <a:pt x="200025" y="212829"/>
                  <a:pt x="212829" y="200025"/>
                  <a:pt x="228600" y="200025"/>
                </a:cubicBezTo>
                <a:cubicBezTo>
                  <a:pt x="244371" y="200025"/>
                  <a:pt x="257175" y="212829"/>
                  <a:pt x="257175" y="228600"/>
                </a:cubicBezTo>
                <a:cubicBezTo>
                  <a:pt x="257175" y="244371"/>
                  <a:pt x="244371" y="257175"/>
                  <a:pt x="228600" y="257175"/>
                </a:cubicBezTo>
                <a:cubicBezTo>
                  <a:pt x="212829" y="257175"/>
                  <a:pt x="200025" y="244371"/>
                  <a:pt x="200025" y="22860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5750137" y="3860800"/>
            <a:ext cx="685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Goal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924848" y="4267200"/>
            <a:ext cx="2336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Design a relational database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385098" y="4622800"/>
            <a:ext cx="3416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For managing patients, appointments, staff, and test results.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8174990" y="3048000"/>
            <a:ext cx="12700" cy="1625600"/>
          </a:xfrm>
          <a:custGeom>
            <a:avLst/>
            <a:gdLst/>
            <a:ahLst/>
            <a:cxnLst/>
            <a:rect l="l" t="t" r="r" b="b"/>
            <a:pathLst>
              <a:path w="12700" h="1625600">
                <a:moveTo>
                  <a:pt x="0" y="0"/>
                </a:moveTo>
                <a:lnTo>
                  <a:pt x="12700" y="0"/>
                </a:lnTo>
                <a:lnTo>
                  <a:pt x="12700" y="1625600"/>
                </a:lnTo>
                <a:lnTo>
                  <a:pt x="0" y="1625600"/>
                </a:lnTo>
                <a:lnTo>
                  <a:pt x="0" y="0"/>
                </a:lnTo>
                <a:close/>
              </a:path>
            </a:pathLst>
          </a:custGeom>
          <a:solidFill>
            <a:srgbClr val="76D9D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9757198" y="2692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4AC4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4"/>
          <p:cNvSpPr/>
          <p:nvPr/>
        </p:nvSpPr>
        <p:spPr>
          <a:xfrm>
            <a:off x="10036598" y="2971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457200"/>
                </a:moveTo>
                <a:cubicBezTo>
                  <a:pt x="354768" y="457200"/>
                  <a:pt x="457200" y="354768"/>
                  <a:pt x="457200" y="228600"/>
                </a:cubicBezTo>
                <a:cubicBezTo>
                  <a:pt x="457200" y="102432"/>
                  <a:pt x="354768" y="0"/>
                  <a:pt x="228600" y="0"/>
                </a:cubicBezTo>
                <a:cubicBezTo>
                  <a:pt x="102432" y="0"/>
                  <a:pt x="0" y="102432"/>
                  <a:pt x="0" y="228600"/>
                </a:cubicBezTo>
                <a:cubicBezTo>
                  <a:pt x="0" y="354768"/>
                  <a:pt x="102432" y="457200"/>
                  <a:pt x="228600" y="457200"/>
                </a:cubicBezTo>
                <a:close/>
                <a:moveTo>
                  <a:pt x="303967" y="189934"/>
                </a:moveTo>
                <a:lnTo>
                  <a:pt x="232529" y="304234"/>
                </a:lnTo>
                <a:cubicBezTo>
                  <a:pt x="228779" y="310217"/>
                  <a:pt x="222349" y="313968"/>
                  <a:pt x="215295" y="314325"/>
                </a:cubicBezTo>
                <a:cubicBezTo>
                  <a:pt x="208240" y="314682"/>
                  <a:pt x="201454" y="311468"/>
                  <a:pt x="197257" y="305753"/>
                </a:cubicBezTo>
                <a:lnTo>
                  <a:pt x="154394" y="248602"/>
                </a:lnTo>
                <a:cubicBezTo>
                  <a:pt x="147251" y="239137"/>
                  <a:pt x="149215" y="225743"/>
                  <a:pt x="158681" y="218599"/>
                </a:cubicBezTo>
                <a:cubicBezTo>
                  <a:pt x="168146" y="211455"/>
                  <a:pt x="181541" y="213420"/>
                  <a:pt x="188684" y="222885"/>
                </a:cubicBezTo>
                <a:lnTo>
                  <a:pt x="212794" y="255032"/>
                </a:lnTo>
                <a:lnTo>
                  <a:pt x="267623" y="167253"/>
                </a:lnTo>
                <a:cubicBezTo>
                  <a:pt x="273874" y="157252"/>
                  <a:pt x="287089" y="154126"/>
                  <a:pt x="297180" y="160466"/>
                </a:cubicBezTo>
                <a:cubicBezTo>
                  <a:pt x="307271" y="166807"/>
                  <a:pt x="310307" y="179933"/>
                  <a:pt x="303967" y="190024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9517168" y="3860800"/>
            <a:ext cx="1498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Consensus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9509337" y="4267200"/>
            <a:ext cx="1511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Chosen for Scope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8554296" y="4622800"/>
            <a:ext cx="3416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Comprehensive flow from Patients to Doctors to Tests.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6256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Team Collaboration &amp; Roles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591733" y="25908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4AC4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1896533" y="28956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9306" y="43220"/>
                </a:moveTo>
                <a:cubicBezTo>
                  <a:pt x="172283" y="52268"/>
                  <a:pt x="175379" y="70128"/>
                  <a:pt x="166330" y="82987"/>
                </a:cubicBezTo>
                <a:lnTo>
                  <a:pt x="99655" y="178237"/>
                </a:lnTo>
                <a:cubicBezTo>
                  <a:pt x="94774" y="185142"/>
                  <a:pt x="87154" y="189548"/>
                  <a:pt x="78700" y="190262"/>
                </a:cubicBezTo>
                <a:cubicBezTo>
                  <a:pt x="70247" y="190976"/>
                  <a:pt x="61912" y="188119"/>
                  <a:pt x="55959" y="182166"/>
                </a:cubicBezTo>
                <a:lnTo>
                  <a:pt x="8334" y="134541"/>
                </a:lnTo>
                <a:cubicBezTo>
                  <a:pt x="-2738" y="123349"/>
                  <a:pt x="-2738" y="105251"/>
                  <a:pt x="8334" y="94059"/>
                </a:cubicBezTo>
                <a:cubicBezTo>
                  <a:pt x="19407" y="82867"/>
                  <a:pt x="37624" y="82987"/>
                  <a:pt x="48816" y="94059"/>
                </a:cubicBezTo>
                <a:lnTo>
                  <a:pt x="72390" y="117634"/>
                </a:lnTo>
                <a:lnTo>
                  <a:pt x="119539" y="50244"/>
                </a:lnTo>
                <a:cubicBezTo>
                  <a:pt x="128588" y="37267"/>
                  <a:pt x="146447" y="34171"/>
                  <a:pt x="159306" y="43220"/>
                </a:cubicBezTo>
                <a:close/>
                <a:moveTo>
                  <a:pt x="159306" y="233720"/>
                </a:moveTo>
                <a:cubicBezTo>
                  <a:pt x="172283" y="242768"/>
                  <a:pt x="175379" y="260628"/>
                  <a:pt x="166330" y="273487"/>
                </a:cubicBezTo>
                <a:lnTo>
                  <a:pt x="99655" y="368737"/>
                </a:lnTo>
                <a:cubicBezTo>
                  <a:pt x="94774" y="375642"/>
                  <a:pt x="87154" y="380048"/>
                  <a:pt x="78700" y="380762"/>
                </a:cubicBezTo>
                <a:cubicBezTo>
                  <a:pt x="70247" y="381476"/>
                  <a:pt x="61912" y="378619"/>
                  <a:pt x="55959" y="372666"/>
                </a:cubicBezTo>
                <a:lnTo>
                  <a:pt x="8334" y="325041"/>
                </a:lnTo>
                <a:cubicBezTo>
                  <a:pt x="-2858" y="313849"/>
                  <a:pt x="-2858" y="295751"/>
                  <a:pt x="8334" y="284678"/>
                </a:cubicBezTo>
                <a:cubicBezTo>
                  <a:pt x="19526" y="273606"/>
                  <a:pt x="37624" y="273487"/>
                  <a:pt x="48697" y="284678"/>
                </a:cubicBezTo>
                <a:lnTo>
                  <a:pt x="72271" y="308253"/>
                </a:lnTo>
                <a:lnTo>
                  <a:pt x="119420" y="240863"/>
                </a:lnTo>
                <a:cubicBezTo>
                  <a:pt x="128468" y="227886"/>
                  <a:pt x="146328" y="224790"/>
                  <a:pt x="159187" y="233839"/>
                </a:cubicBezTo>
                <a:close/>
                <a:moveTo>
                  <a:pt x="266700" y="114300"/>
                </a:moveTo>
                <a:cubicBezTo>
                  <a:pt x="266700" y="93226"/>
                  <a:pt x="283726" y="76200"/>
                  <a:pt x="304800" y="76200"/>
                </a:cubicBezTo>
                <a:lnTo>
                  <a:pt x="571500" y="76200"/>
                </a:lnTo>
                <a:cubicBezTo>
                  <a:pt x="592574" y="76200"/>
                  <a:pt x="609600" y="93226"/>
                  <a:pt x="609600" y="114300"/>
                </a:cubicBezTo>
                <a:cubicBezTo>
                  <a:pt x="609600" y="135374"/>
                  <a:pt x="592574" y="152400"/>
                  <a:pt x="571500" y="152400"/>
                </a:cubicBezTo>
                <a:lnTo>
                  <a:pt x="304800" y="152400"/>
                </a:lnTo>
                <a:cubicBezTo>
                  <a:pt x="283726" y="152400"/>
                  <a:pt x="266700" y="135374"/>
                  <a:pt x="266700" y="114300"/>
                </a:cubicBezTo>
                <a:close/>
                <a:moveTo>
                  <a:pt x="266700" y="304800"/>
                </a:moveTo>
                <a:cubicBezTo>
                  <a:pt x="266700" y="283726"/>
                  <a:pt x="283726" y="266700"/>
                  <a:pt x="304800" y="266700"/>
                </a:cubicBezTo>
                <a:lnTo>
                  <a:pt x="571500" y="266700"/>
                </a:lnTo>
                <a:cubicBezTo>
                  <a:pt x="592574" y="266700"/>
                  <a:pt x="609600" y="283726"/>
                  <a:pt x="609600" y="304800"/>
                </a:cubicBezTo>
                <a:cubicBezTo>
                  <a:pt x="609600" y="325874"/>
                  <a:pt x="592574" y="342900"/>
                  <a:pt x="571500" y="342900"/>
                </a:cubicBezTo>
                <a:lnTo>
                  <a:pt x="304800" y="342900"/>
                </a:lnTo>
                <a:cubicBezTo>
                  <a:pt x="283726" y="342900"/>
                  <a:pt x="266700" y="325874"/>
                  <a:pt x="266700" y="304800"/>
                </a:cubicBezTo>
                <a:close/>
                <a:moveTo>
                  <a:pt x="190500" y="495300"/>
                </a:moveTo>
                <a:cubicBezTo>
                  <a:pt x="190500" y="474226"/>
                  <a:pt x="207526" y="457200"/>
                  <a:pt x="228600" y="457200"/>
                </a:cubicBezTo>
                <a:lnTo>
                  <a:pt x="571500" y="457200"/>
                </a:lnTo>
                <a:cubicBezTo>
                  <a:pt x="592574" y="457200"/>
                  <a:pt x="609600" y="474226"/>
                  <a:pt x="609600" y="495300"/>
                </a:cubicBezTo>
                <a:cubicBezTo>
                  <a:pt x="609600" y="516374"/>
                  <a:pt x="592574" y="533400"/>
                  <a:pt x="571500" y="533400"/>
                </a:cubicBezTo>
                <a:lnTo>
                  <a:pt x="228600" y="533400"/>
                </a:lnTo>
                <a:cubicBezTo>
                  <a:pt x="207526" y="533400"/>
                  <a:pt x="190500" y="516374"/>
                  <a:pt x="190500" y="495300"/>
                </a:cubicBezTo>
                <a:close/>
                <a:moveTo>
                  <a:pt x="76200" y="447675"/>
                </a:moveTo>
                <a:cubicBezTo>
                  <a:pt x="102485" y="447675"/>
                  <a:pt x="123825" y="469015"/>
                  <a:pt x="123825" y="495300"/>
                </a:cubicBezTo>
                <a:cubicBezTo>
                  <a:pt x="123825" y="521585"/>
                  <a:pt x="102485" y="542925"/>
                  <a:pt x="76200" y="542925"/>
                </a:cubicBezTo>
                <a:cubicBezTo>
                  <a:pt x="49915" y="542925"/>
                  <a:pt x="28575" y="521585"/>
                  <a:pt x="28575" y="495300"/>
                </a:cubicBezTo>
                <a:cubicBezTo>
                  <a:pt x="28575" y="469015"/>
                  <a:pt x="49915" y="447675"/>
                  <a:pt x="76200" y="447675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393700" y="4013200"/>
            <a:ext cx="3619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Kyle Kopczynski (PM)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12750" y="4470400"/>
            <a:ext cx="3581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Task management, timeline creation, coordination, and final summary.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486400" y="25908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76D9D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5791200" y="28956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228600" y="76200"/>
                </a:moveTo>
                <a:cubicBezTo>
                  <a:pt x="228600" y="55126"/>
                  <a:pt x="245626" y="38100"/>
                  <a:pt x="266700" y="38100"/>
                </a:cubicBezTo>
                <a:lnTo>
                  <a:pt x="342900" y="38100"/>
                </a:lnTo>
                <a:cubicBezTo>
                  <a:pt x="363974" y="38100"/>
                  <a:pt x="381000" y="55126"/>
                  <a:pt x="381000" y="76200"/>
                </a:cubicBezTo>
                <a:lnTo>
                  <a:pt x="381000" y="152400"/>
                </a:lnTo>
                <a:cubicBezTo>
                  <a:pt x="381000" y="173474"/>
                  <a:pt x="363974" y="190500"/>
                  <a:pt x="342900" y="190500"/>
                </a:cubicBezTo>
                <a:lnTo>
                  <a:pt x="333375" y="190500"/>
                </a:lnTo>
                <a:lnTo>
                  <a:pt x="333375" y="266700"/>
                </a:lnTo>
                <a:lnTo>
                  <a:pt x="476250" y="266700"/>
                </a:lnTo>
                <a:cubicBezTo>
                  <a:pt x="523637" y="266700"/>
                  <a:pt x="561975" y="305038"/>
                  <a:pt x="561975" y="352425"/>
                </a:cubicBezTo>
                <a:lnTo>
                  <a:pt x="561975" y="419100"/>
                </a:lnTo>
                <a:lnTo>
                  <a:pt x="571500" y="419100"/>
                </a:lnTo>
                <a:cubicBezTo>
                  <a:pt x="592574" y="419100"/>
                  <a:pt x="609600" y="436126"/>
                  <a:pt x="609600" y="457200"/>
                </a:cubicBezTo>
                <a:lnTo>
                  <a:pt x="609600" y="533400"/>
                </a:lnTo>
                <a:cubicBezTo>
                  <a:pt x="609600" y="554474"/>
                  <a:pt x="592574" y="571500"/>
                  <a:pt x="571500" y="571500"/>
                </a:cubicBezTo>
                <a:lnTo>
                  <a:pt x="495300" y="571500"/>
                </a:lnTo>
                <a:cubicBezTo>
                  <a:pt x="474226" y="571500"/>
                  <a:pt x="457200" y="554474"/>
                  <a:pt x="457200" y="533400"/>
                </a:cubicBezTo>
                <a:lnTo>
                  <a:pt x="457200" y="457200"/>
                </a:lnTo>
                <a:cubicBezTo>
                  <a:pt x="457200" y="436126"/>
                  <a:pt x="474226" y="419100"/>
                  <a:pt x="495300" y="419100"/>
                </a:cubicBezTo>
                <a:lnTo>
                  <a:pt x="504825" y="419100"/>
                </a:lnTo>
                <a:lnTo>
                  <a:pt x="504825" y="352425"/>
                </a:lnTo>
                <a:cubicBezTo>
                  <a:pt x="504825" y="336590"/>
                  <a:pt x="492085" y="323850"/>
                  <a:pt x="476250" y="323850"/>
                </a:cubicBezTo>
                <a:lnTo>
                  <a:pt x="333375" y="323850"/>
                </a:lnTo>
                <a:lnTo>
                  <a:pt x="333375" y="419100"/>
                </a:lnTo>
                <a:lnTo>
                  <a:pt x="342900" y="419100"/>
                </a:lnTo>
                <a:cubicBezTo>
                  <a:pt x="363974" y="419100"/>
                  <a:pt x="381000" y="436126"/>
                  <a:pt x="381000" y="457200"/>
                </a:cubicBezTo>
                <a:lnTo>
                  <a:pt x="381000" y="533400"/>
                </a:lnTo>
                <a:cubicBezTo>
                  <a:pt x="381000" y="554474"/>
                  <a:pt x="363974" y="571500"/>
                  <a:pt x="342900" y="571500"/>
                </a:cubicBezTo>
                <a:lnTo>
                  <a:pt x="266700" y="571500"/>
                </a:lnTo>
                <a:cubicBezTo>
                  <a:pt x="245626" y="571500"/>
                  <a:pt x="228600" y="554474"/>
                  <a:pt x="228600" y="533400"/>
                </a:cubicBezTo>
                <a:lnTo>
                  <a:pt x="228600" y="457200"/>
                </a:lnTo>
                <a:cubicBezTo>
                  <a:pt x="228600" y="436126"/>
                  <a:pt x="245626" y="419100"/>
                  <a:pt x="266700" y="419100"/>
                </a:cubicBezTo>
                <a:lnTo>
                  <a:pt x="276225" y="419100"/>
                </a:lnTo>
                <a:lnTo>
                  <a:pt x="276225" y="323850"/>
                </a:lnTo>
                <a:lnTo>
                  <a:pt x="133350" y="323850"/>
                </a:lnTo>
                <a:cubicBezTo>
                  <a:pt x="117515" y="323850"/>
                  <a:pt x="104775" y="336590"/>
                  <a:pt x="104775" y="352425"/>
                </a:cubicBezTo>
                <a:lnTo>
                  <a:pt x="104775" y="419100"/>
                </a:lnTo>
                <a:lnTo>
                  <a:pt x="114300" y="419100"/>
                </a:lnTo>
                <a:cubicBezTo>
                  <a:pt x="135374" y="419100"/>
                  <a:pt x="152400" y="436126"/>
                  <a:pt x="152400" y="457200"/>
                </a:cubicBezTo>
                <a:lnTo>
                  <a:pt x="152400" y="533400"/>
                </a:lnTo>
                <a:cubicBezTo>
                  <a:pt x="152400" y="554474"/>
                  <a:pt x="135374" y="571500"/>
                  <a:pt x="114300" y="571500"/>
                </a:cubicBezTo>
                <a:lnTo>
                  <a:pt x="38100" y="571500"/>
                </a:lnTo>
                <a:cubicBezTo>
                  <a:pt x="17026" y="571500"/>
                  <a:pt x="0" y="554474"/>
                  <a:pt x="0" y="533400"/>
                </a:cubicBezTo>
                <a:lnTo>
                  <a:pt x="0" y="457200"/>
                </a:lnTo>
                <a:cubicBezTo>
                  <a:pt x="0" y="436126"/>
                  <a:pt x="17026" y="419100"/>
                  <a:pt x="38100" y="419100"/>
                </a:cubicBezTo>
                <a:lnTo>
                  <a:pt x="47625" y="419100"/>
                </a:lnTo>
                <a:lnTo>
                  <a:pt x="47625" y="352425"/>
                </a:lnTo>
                <a:cubicBezTo>
                  <a:pt x="47625" y="305038"/>
                  <a:pt x="85963" y="266700"/>
                  <a:pt x="133350" y="266700"/>
                </a:cubicBezTo>
                <a:lnTo>
                  <a:pt x="276225" y="266700"/>
                </a:lnTo>
                <a:lnTo>
                  <a:pt x="276225" y="190500"/>
                </a:lnTo>
                <a:lnTo>
                  <a:pt x="266700" y="190500"/>
                </a:lnTo>
                <a:cubicBezTo>
                  <a:pt x="245626" y="190500"/>
                  <a:pt x="228600" y="173474"/>
                  <a:pt x="228600" y="152400"/>
                </a:cubicBezTo>
                <a:lnTo>
                  <a:pt x="228600" y="7620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4288367" y="4013200"/>
            <a:ext cx="3619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Karthik Nittala (BA)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307417" y="4470400"/>
            <a:ext cx="35814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Logical/Conceptual Design, Entity identification, Normalization, and ERD creation.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9381067" y="25908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4AC4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9723967" y="2895600"/>
            <a:ext cx="533400" cy="609600"/>
          </a:xfrm>
          <a:custGeom>
            <a:avLst/>
            <a:gdLst/>
            <a:ahLst/>
            <a:cxnLst/>
            <a:rect l="l" t="t" r="r" b="b"/>
            <a:pathLst>
              <a:path w="533400" h="609600">
                <a:moveTo>
                  <a:pt x="533400" y="245031"/>
                </a:moveTo>
                <a:cubicBezTo>
                  <a:pt x="515779" y="256699"/>
                  <a:pt x="495538" y="266105"/>
                  <a:pt x="474464" y="273606"/>
                </a:cubicBezTo>
                <a:cubicBezTo>
                  <a:pt x="418505" y="293608"/>
                  <a:pt x="345043" y="304800"/>
                  <a:pt x="266700" y="304800"/>
                </a:cubicBezTo>
                <a:cubicBezTo>
                  <a:pt x="188357" y="304800"/>
                  <a:pt x="114776" y="293489"/>
                  <a:pt x="58936" y="273606"/>
                </a:cubicBezTo>
                <a:cubicBezTo>
                  <a:pt x="37981" y="266105"/>
                  <a:pt x="17621" y="256699"/>
                  <a:pt x="0" y="245031"/>
                </a:cubicBezTo>
                <a:lnTo>
                  <a:pt x="0" y="342900"/>
                </a:lnTo>
                <a:cubicBezTo>
                  <a:pt x="0" y="395526"/>
                  <a:pt x="119420" y="438150"/>
                  <a:pt x="266700" y="438150"/>
                </a:cubicBezTo>
                <a:cubicBezTo>
                  <a:pt x="413980" y="438150"/>
                  <a:pt x="533400" y="395526"/>
                  <a:pt x="533400" y="342900"/>
                </a:cubicBezTo>
                <a:lnTo>
                  <a:pt x="533400" y="245031"/>
                </a:lnTo>
                <a:close/>
                <a:moveTo>
                  <a:pt x="533400" y="152400"/>
                </a:moveTo>
                <a:lnTo>
                  <a:pt x="533400" y="95250"/>
                </a:lnTo>
                <a:cubicBezTo>
                  <a:pt x="533400" y="42624"/>
                  <a:pt x="413980" y="0"/>
                  <a:pt x="266700" y="0"/>
                </a:cubicBezTo>
                <a:cubicBezTo>
                  <a:pt x="119420" y="0"/>
                  <a:pt x="0" y="42624"/>
                  <a:pt x="0" y="95250"/>
                </a:cubicBezTo>
                <a:lnTo>
                  <a:pt x="0" y="152400"/>
                </a:lnTo>
                <a:cubicBezTo>
                  <a:pt x="0" y="205026"/>
                  <a:pt x="119420" y="247650"/>
                  <a:pt x="266700" y="247650"/>
                </a:cubicBezTo>
                <a:cubicBezTo>
                  <a:pt x="413980" y="247650"/>
                  <a:pt x="533400" y="205026"/>
                  <a:pt x="533400" y="152400"/>
                </a:cubicBezTo>
                <a:close/>
                <a:moveTo>
                  <a:pt x="474464" y="464106"/>
                </a:moveTo>
                <a:cubicBezTo>
                  <a:pt x="418624" y="483989"/>
                  <a:pt x="345162" y="495300"/>
                  <a:pt x="266700" y="495300"/>
                </a:cubicBezTo>
                <a:cubicBezTo>
                  <a:pt x="188238" y="495300"/>
                  <a:pt x="114776" y="483989"/>
                  <a:pt x="58936" y="464106"/>
                </a:cubicBezTo>
                <a:cubicBezTo>
                  <a:pt x="37981" y="456605"/>
                  <a:pt x="17621" y="447199"/>
                  <a:pt x="0" y="435531"/>
                </a:cubicBezTo>
                <a:lnTo>
                  <a:pt x="0" y="514350"/>
                </a:lnTo>
                <a:cubicBezTo>
                  <a:pt x="0" y="566976"/>
                  <a:pt x="119420" y="609600"/>
                  <a:pt x="266700" y="609600"/>
                </a:cubicBezTo>
                <a:cubicBezTo>
                  <a:pt x="413980" y="609600"/>
                  <a:pt x="533400" y="566976"/>
                  <a:pt x="533400" y="514350"/>
                </a:cubicBezTo>
                <a:lnTo>
                  <a:pt x="533400" y="435531"/>
                </a:lnTo>
                <a:cubicBezTo>
                  <a:pt x="515779" y="447199"/>
                  <a:pt x="495538" y="456605"/>
                  <a:pt x="474464" y="464106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8183033" y="4013200"/>
            <a:ext cx="3619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John Perrotti (DBA)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202083" y="4470400"/>
            <a:ext cx="3581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Physical Design, DDL &amp; DML Scripts, and Database implementation.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/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Logical Design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2641600"/>
            <a:ext cx="44577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Logical Design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3302000"/>
            <a:ext cx="43688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We identified </a:t>
            </a:r>
            <a:r>
              <a:rPr lang="en-US" sz="1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8 core entities</a:t>
            </a:r>
            <a:r>
              <a:rPr lang="en-US" sz="16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to model the diagnostic center's operations, ensuring a comprehensive and normalized data structure.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4927600" y="1498600"/>
            <a:ext cx="3403600" cy="812800"/>
          </a:xfrm>
          <a:custGeom>
            <a:avLst/>
            <a:gdLst/>
            <a:ahLst/>
            <a:cxnLst/>
            <a:rect l="l" t="t" r="r" b="b"/>
            <a:pathLst>
              <a:path w="3403600" h="812800">
                <a:moveTo>
                  <a:pt x="101600" y="0"/>
                </a:moveTo>
                <a:lnTo>
                  <a:pt x="3302000" y="0"/>
                </a:lnTo>
                <a:cubicBezTo>
                  <a:pt x="3358075" y="0"/>
                  <a:pt x="3403600" y="45525"/>
                  <a:pt x="3403600" y="101600"/>
                </a:cubicBezTo>
                <a:lnTo>
                  <a:pt x="3403600" y="711200"/>
                </a:lnTo>
                <a:cubicBezTo>
                  <a:pt x="3403600" y="767275"/>
                  <a:pt x="3358075" y="812800"/>
                  <a:pt x="33020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5080000" y="1651000"/>
            <a:ext cx="320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PATIENTS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080000" y="1955800"/>
            <a:ext cx="3175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Demographics &amp; insurance information.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8534400" y="1498600"/>
            <a:ext cx="3403600" cy="812800"/>
          </a:xfrm>
          <a:custGeom>
            <a:avLst/>
            <a:gdLst/>
            <a:ahLst/>
            <a:cxnLst/>
            <a:rect l="l" t="t" r="r" b="b"/>
            <a:pathLst>
              <a:path w="3403600" h="812800">
                <a:moveTo>
                  <a:pt x="101600" y="0"/>
                </a:moveTo>
                <a:lnTo>
                  <a:pt x="3302000" y="0"/>
                </a:lnTo>
                <a:cubicBezTo>
                  <a:pt x="3358075" y="0"/>
                  <a:pt x="3403600" y="45525"/>
                  <a:pt x="3403600" y="101600"/>
                </a:cubicBezTo>
                <a:lnTo>
                  <a:pt x="3403600" y="711200"/>
                </a:lnTo>
                <a:cubicBezTo>
                  <a:pt x="3403600" y="767275"/>
                  <a:pt x="3358075" y="812800"/>
                  <a:pt x="33020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8686800" y="1651000"/>
            <a:ext cx="320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STAFF / DOCTORS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8686800" y="1955800"/>
            <a:ext cx="3175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Personnel and role-specific details.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927600" y="2514600"/>
            <a:ext cx="3403600" cy="812800"/>
          </a:xfrm>
          <a:custGeom>
            <a:avLst/>
            <a:gdLst/>
            <a:ahLst/>
            <a:cxnLst/>
            <a:rect l="l" t="t" r="r" b="b"/>
            <a:pathLst>
              <a:path w="3403600" h="812800">
                <a:moveTo>
                  <a:pt x="101600" y="0"/>
                </a:moveTo>
                <a:lnTo>
                  <a:pt x="3302000" y="0"/>
                </a:lnTo>
                <a:cubicBezTo>
                  <a:pt x="3358075" y="0"/>
                  <a:pt x="3403600" y="45525"/>
                  <a:pt x="3403600" y="101600"/>
                </a:cubicBezTo>
                <a:lnTo>
                  <a:pt x="3403600" y="711200"/>
                </a:lnTo>
                <a:cubicBezTo>
                  <a:pt x="3403600" y="767275"/>
                  <a:pt x="3358075" y="812800"/>
                  <a:pt x="33020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5080000" y="2667000"/>
            <a:ext cx="320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APPOINTMENTS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5080000" y="2971800"/>
            <a:ext cx="3175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Scheduling and visit information.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8534400" y="2514600"/>
            <a:ext cx="3403600" cy="812800"/>
          </a:xfrm>
          <a:custGeom>
            <a:avLst/>
            <a:gdLst/>
            <a:ahLst/>
            <a:cxnLst/>
            <a:rect l="l" t="t" r="r" b="b"/>
            <a:pathLst>
              <a:path w="3403600" h="812800">
                <a:moveTo>
                  <a:pt x="101600" y="0"/>
                </a:moveTo>
                <a:lnTo>
                  <a:pt x="3302000" y="0"/>
                </a:lnTo>
                <a:cubicBezTo>
                  <a:pt x="3358075" y="0"/>
                  <a:pt x="3403600" y="45525"/>
                  <a:pt x="3403600" y="101600"/>
                </a:cubicBezTo>
                <a:lnTo>
                  <a:pt x="3403600" y="711200"/>
                </a:lnTo>
                <a:cubicBezTo>
                  <a:pt x="3403600" y="767275"/>
                  <a:pt x="3358075" y="812800"/>
                  <a:pt x="33020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8686800" y="2667000"/>
            <a:ext cx="320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ASSESSMENTS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686800" y="2971800"/>
            <a:ext cx="3175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Evaluations generated from appointments.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4927600" y="3530600"/>
            <a:ext cx="3403600" cy="812800"/>
          </a:xfrm>
          <a:custGeom>
            <a:avLst/>
            <a:gdLst/>
            <a:ahLst/>
            <a:cxnLst/>
            <a:rect l="l" t="t" r="r" b="b"/>
            <a:pathLst>
              <a:path w="3403600" h="812800">
                <a:moveTo>
                  <a:pt x="101600" y="0"/>
                </a:moveTo>
                <a:lnTo>
                  <a:pt x="3302000" y="0"/>
                </a:lnTo>
                <a:cubicBezTo>
                  <a:pt x="3358075" y="0"/>
                  <a:pt x="3403600" y="45525"/>
                  <a:pt x="3403600" y="101600"/>
                </a:cubicBezTo>
                <a:lnTo>
                  <a:pt x="3403600" y="711200"/>
                </a:lnTo>
                <a:cubicBezTo>
                  <a:pt x="3403600" y="767275"/>
                  <a:pt x="3358075" y="812800"/>
                  <a:pt x="33020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5080000" y="3683000"/>
            <a:ext cx="320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DIAGNOSTIC_TESTS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5080000" y="3987800"/>
            <a:ext cx="3175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Orders for lab work and imaging.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8534400" y="3530600"/>
            <a:ext cx="3403600" cy="812800"/>
          </a:xfrm>
          <a:custGeom>
            <a:avLst/>
            <a:gdLst/>
            <a:ahLst/>
            <a:cxnLst/>
            <a:rect l="l" t="t" r="r" b="b"/>
            <a:pathLst>
              <a:path w="3403600" h="812800">
                <a:moveTo>
                  <a:pt x="101600" y="0"/>
                </a:moveTo>
                <a:lnTo>
                  <a:pt x="3302000" y="0"/>
                </a:lnTo>
                <a:cubicBezTo>
                  <a:pt x="3358075" y="0"/>
                  <a:pt x="3403600" y="45525"/>
                  <a:pt x="3403600" y="101600"/>
                </a:cubicBezTo>
                <a:lnTo>
                  <a:pt x="3403600" y="711200"/>
                </a:lnTo>
                <a:cubicBezTo>
                  <a:pt x="3403600" y="767275"/>
                  <a:pt x="3358075" y="812800"/>
                  <a:pt x="33020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8"/>
          <p:cNvSpPr/>
          <p:nvPr/>
        </p:nvSpPr>
        <p:spPr>
          <a:xfrm>
            <a:off x="8686800" y="3683000"/>
            <a:ext cx="320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TEST_RESULTS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8686800" y="3987800"/>
            <a:ext cx="3175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Outcomes and findings from tests.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4927600" y="4546600"/>
            <a:ext cx="7010400" cy="812800"/>
          </a:xfrm>
          <a:custGeom>
            <a:avLst/>
            <a:gdLst/>
            <a:ahLst/>
            <a:cxnLst/>
            <a:rect l="l" t="t" r="r" b="b"/>
            <a:pathLst>
              <a:path w="7010400" h="812800">
                <a:moveTo>
                  <a:pt x="101600" y="0"/>
                </a:moveTo>
                <a:lnTo>
                  <a:pt x="6908800" y="0"/>
                </a:lnTo>
                <a:cubicBezTo>
                  <a:pt x="6964875" y="0"/>
                  <a:pt x="7010400" y="45525"/>
                  <a:pt x="7010400" y="101600"/>
                </a:cubicBezTo>
                <a:lnTo>
                  <a:pt x="7010400" y="711200"/>
                </a:lnTo>
                <a:cubicBezTo>
                  <a:pt x="7010400" y="767275"/>
                  <a:pt x="6964875" y="812800"/>
                  <a:pt x="69088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1"/>
          <p:cNvSpPr/>
          <p:nvPr/>
        </p:nvSpPr>
        <p:spPr>
          <a:xfrm>
            <a:off x="5080000" y="4699000"/>
            <a:ext cx="6807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CLINIC_INFO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5080000" y="5003800"/>
            <a:ext cx="6781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Facility details and operational data.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/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Quality &amp; Security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868</Words>
  <Application>Microsoft Office PowerPoint</Application>
  <PresentationFormat>Widescreen</PresentationFormat>
  <Paragraphs>175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Noto Sans SC</vt:lpstr>
      <vt:lpstr>MiSans</vt:lpstr>
      <vt:lpstr>Calibri</vt:lpstr>
      <vt:lpstr>Arial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MedFirst Diagnostic Center Database Design</dc:title>
  <dc:subject>MedFirst Diagnostic Center Database Design</dc:subject>
  <dc:creator>Kimi</dc:creator>
  <cp:lastModifiedBy>viswanath nittala</cp:lastModifiedBy>
  <cp:revision>2</cp:revision>
  <dcterms:created xsi:type="dcterms:W3CDTF">2025-11-21T02:35:56Z</dcterms:created>
  <dcterms:modified xsi:type="dcterms:W3CDTF">2025-11-21T02:37:32Z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{"Label":"MedFirst Diagnostic Center Database Design","ContentProducer":"001191110108MACG2KBH8F10000","ProduceID":"d4fsnh8l3dcfian2plig","ReservedCode1":"","ContentPropagator":"001191110108MACG2KBH8F20000","PropagateID":"d4fsnh8l3dcfian2plig","ReservedCode2":""}</vt:lpwstr>
  </property>
</Properties>
</file>